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8.xml.rels" ContentType="application/vnd.openxmlformats-package.relationships+xml"/>
  <Override PartName="/ppt/notesSlides/notesSlide1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6.jpeg" ContentType="image/jpeg"/>
  <Override PartName="/ppt/media/image42.png" ContentType="image/png"/>
  <Override PartName="/ppt/media/image25.jpeg" ContentType="image/jpeg"/>
  <Override PartName="/ppt/media/image32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33.png" ContentType="image/png"/>
  <Override PartName="/ppt/media/image40.jpeg" ContentType="image/jpeg"/>
  <Override PartName="/ppt/media/image44.png" ContentType="image/png"/>
  <Override PartName="/ppt/media/image45.jpeg" ContentType="image/jpeg"/>
  <Override PartName="/ppt/media/image41.png" ContentType="image/png"/>
  <Override PartName="/ppt/media/image43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9.jpeg" ContentType="image/jpeg"/>
  <Override PartName="/ppt/media/image11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39.jpeg" ContentType="image/jpeg"/>
  <Override PartName="/ppt/media/image8.jpeg" ContentType="image/jpeg"/>
  <Override PartName="/ppt/media/image38.jpeg" ContentType="image/jpe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7.jpeg" ContentType="image/jpeg"/>
  <Override PartName="/ppt/media/image30.png" ContentType="image/png"/>
  <Override PartName="/ppt/media/image3.jpeg" ContentType="image/jpeg"/>
  <Override PartName="/ppt/media/image1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8637717-F05B-4700-AA38-19625203156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  <a:ln w="0">
            <a:noFill/>
          </a:ln>
        </p:spPr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CD4747-310B-430B-AD6F-3F03E86618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4D4504-68C8-43B7-95AE-CECCCEB8A6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FFB0E3-E99F-453C-A950-44DBD5892A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352EE0-E645-4035-B50C-9B910A33FA9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CA7BD7-B137-4227-BE63-005B1925DCF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C9D12C-513D-409F-9439-DA3D49C086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223DB2-95A1-43A9-A65B-5E1DE71973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8D7284-8C88-4B5A-A5CD-2DC0DBA022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E7EA2E-AB44-4651-9785-9F5940188B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58D746-10E5-4FA7-8C60-9A3CFA4243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111B93-E35F-42D2-A8B6-92BF3C5E4B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2E6292-68E6-4EFA-AF7D-DB50ECC610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8EBD6F-C0CA-430F-B5EC-62497D0973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759255-7C0D-47BD-866F-8F43B41FE7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862A04-3F1F-468D-B8F8-958973FF2B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C75E20-3A7C-4AB3-A548-A1BDF37E4CB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905CEC-409A-4C35-B0F4-BB2184ACAB8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98D306-9CF2-4438-A8B8-B34C3E4F49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BE6909-C19D-44D9-8D74-BDCEFF51BE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540D8B6-1DA5-4401-BC52-BF42B6BC73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6D1DD92-5E3D-4CF4-9080-00B1D07DF2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DFB58A-871F-44B6-A5D7-A0C0D8D72B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1605C2-F828-4117-B1C6-3BB7DD156A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E252CB-C21D-46E4-B2FB-4D01D1250C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3A9D73-1FAD-4B73-8F04-59C7D4FFAC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929FF49-AE79-4C4E-9ECC-816139196A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6F6C97-C228-498B-A093-1016521D23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573FDF-2465-4066-860B-A8DAE2FD1E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11DD60-6A3E-467E-A5FE-DFDD9213D0A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515B18C-54B0-4910-A2F2-A29EF760402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85297AD-B7D0-46D5-A3C4-871B8DA536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734FC2E-C162-41E6-8EDE-0638861C50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CED9E16-C37D-493F-AEF3-2388F82FE9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3ED2CE-4354-450C-96F8-16D7299D73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CFDDAF-2170-4D10-9E34-229581F807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43A24D5-D37F-48C0-9BFA-B5AA9A9961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16E6556-241F-48DE-9322-03C5914688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41366F9-85A4-44E6-8FAA-3C7D6A49A1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FA22EF6-418E-4D6C-A6DD-AEE5EDC9C7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C03AD4C-E144-4D53-8199-6CB93DA682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D4FD9C7-C12A-4367-A4E9-789B03DEC3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F86CA14-2133-4757-85CE-021BCA023B7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3D20020-A61E-4AD8-8E07-85BC487BB79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7222F52-C479-4E0F-B56D-710173EFF0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A1DC0B-8609-4CF1-A418-5FE24D5581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3D99304-AA33-424B-95ED-9194917BDC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0992959-0AFA-4B07-B1AF-D064FB00B2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9C879F9-D4AE-43F4-B56B-171E92C9B7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1866C50-00A0-46D5-89FB-D21C8C84DC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81BFBC2-D08C-4A66-A8F6-E0F1826EF10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5435220-166E-45A6-A90E-1706E776D4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86FEDEF-A1C1-4340-82D7-2C2816D9C8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D50F061-6893-49B5-99F3-D2C507EDF4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384C601-5804-4F5E-B5F1-2B8CCA0261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FE549A2-2BD1-4433-A41C-4D4AEE1573D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7917D7-D2A5-47CA-9737-88B5C3BFBD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CADA13B-B3FE-4C6B-B619-74BCABD3C21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738840-0793-468D-B222-BDB36D2DD1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61D917-E65A-41AE-BFD8-34A0D737DF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D66B79-B210-4FBA-AF13-2F16CA8C0B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Box 4"/>
          <p:cNvSpPr/>
          <p:nvPr/>
        </p:nvSpPr>
        <p:spPr>
          <a:xfrm>
            <a:off x="10004400" y="6578640"/>
            <a:ext cx="21819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2b2a2a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2b2a2a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</a:t>
            </a:r>
            <a:r>
              <a:rPr b="0" lang="en-US" sz="1800" spc="-1" strike="noStrike">
                <a:latin typeface="Arial"/>
              </a:rPr>
              <a:t>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919090"/>
                </a:solidFill>
                <a:latin typeface="Pretendard"/>
                <a:ea typeface="Pretendar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151E17-FD79-4B7C-9E23-CA36E3AFE062}" type="slidenum">
              <a:rPr b="0" lang="en-US" sz="1200" spc="-1" strike="noStrike">
                <a:solidFill>
                  <a:srgbClr val="919090"/>
                </a:solidFill>
                <a:latin typeface="Pretendard"/>
                <a:ea typeface="Pretendar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"/>
          <p:cNvSpPr/>
          <p:nvPr/>
        </p:nvSpPr>
        <p:spPr>
          <a:xfrm>
            <a:off x="10004400" y="6578640"/>
            <a:ext cx="21819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2b2a2a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2b2a2a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919090"/>
                </a:solidFill>
                <a:latin typeface="Pretendard"/>
                <a:ea typeface="Pretendar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ABD3A4-7969-4396-AE74-45F982668AD1}" type="slidenum">
              <a:rPr b="0" lang="en-US" sz="1200" spc="-1" strike="noStrike">
                <a:solidFill>
                  <a:srgbClr val="919090"/>
                </a:solidFill>
                <a:latin typeface="Pretendard"/>
                <a:ea typeface="Pretendar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4"/>
          <p:cNvSpPr/>
          <p:nvPr/>
        </p:nvSpPr>
        <p:spPr>
          <a:xfrm>
            <a:off x="10004400" y="6578640"/>
            <a:ext cx="21819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919090"/>
                </a:solidFill>
                <a:latin typeface="Pretendard"/>
                <a:ea typeface="Pretendar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14D08C-6186-409E-8DA4-432498064481}" type="slidenum">
              <a:rPr b="0" lang="en-US" sz="1200" spc="-1" strike="noStrike">
                <a:solidFill>
                  <a:srgbClr val="919090"/>
                </a:solidFill>
                <a:latin typeface="Pretendard"/>
                <a:ea typeface="Pretendar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4"/>
          <p:cNvSpPr/>
          <p:nvPr/>
        </p:nvSpPr>
        <p:spPr>
          <a:xfrm>
            <a:off x="10004400" y="6578640"/>
            <a:ext cx="21819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2b2a2a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2b2a2a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919090"/>
                </a:solidFill>
                <a:latin typeface="Pretendard"/>
                <a:ea typeface="Pretendar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19D1C1-39A3-40DF-9E08-5C6E14382177}" type="slidenum">
              <a:rPr b="0" lang="en-US" sz="1200" spc="-1" strike="noStrike">
                <a:solidFill>
                  <a:srgbClr val="919090"/>
                </a:solidFill>
                <a:latin typeface="Pretendard"/>
                <a:ea typeface="Pretendar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4"/>
          <p:cNvSpPr/>
          <p:nvPr/>
        </p:nvSpPr>
        <p:spPr>
          <a:xfrm>
            <a:off x="10004400" y="6578640"/>
            <a:ext cx="21819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919090"/>
                </a:solidFill>
                <a:latin typeface="Pretendard"/>
                <a:ea typeface="Pretendar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DD18AC-03F6-4C90-9FA6-BD7808B57980}" type="slidenum">
              <a:rPr b="0" lang="en-US" sz="1200" spc="-1" strike="noStrike">
                <a:solidFill>
                  <a:srgbClr val="919090"/>
                </a:solidFill>
                <a:latin typeface="Pretendard"/>
                <a:ea typeface="Pretendard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hyperlink" Target="https://youtu.be/Ltrv4ne56qM?si=cDdBt4JnQZiHM4wh" TargetMode="External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yunwoong.tistory.com/129" TargetMode="External"/><Relationship Id="rId2" Type="http://schemas.openxmlformats.org/officeDocument/2006/relationships/hyperlink" Target="https://matplotlib.org/stable/plot_types/index.html" TargetMode="External"/><Relationship Id="rId3" Type="http://schemas.openxmlformats.org/officeDocument/2006/relationships/hyperlink" Target="https://matplotlib.org/stable/gallery/style_sheets/style_sheets_reference.html" TargetMode="External"/><Relationship Id="rId4" Type="http://schemas.openxmlformats.org/officeDocument/2006/relationships/hyperlink" Target="https://www.dropbox.com/s/7pdy09x2slx6gxa/230424_Black_White_sbppt.pptx?dl=0" TargetMode="External"/><Relationship Id="rId5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02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"/>
          <p:cNvSpPr/>
          <p:nvPr/>
        </p:nvSpPr>
        <p:spPr>
          <a:xfrm>
            <a:off x="3924360" y="2514600"/>
            <a:ext cx="4343040" cy="2057040"/>
          </a:xfrm>
          <a:custGeom>
            <a:avLst/>
            <a:gdLst/>
            <a:ahLst/>
            <a:rect l="l" t="t" r="r" b="b"/>
            <a:pathLst>
              <a:path w="45596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41996" y="21600"/>
                </a:lnTo>
                <a:arcTo wR="20396" hR="3600" stAng="5400000" swAng="5400000"/>
                <a:lnTo>
                  <a:pt x="21600" y="3600"/>
                </a:lnTo>
                <a:arcTo wR="20396" hR="3600" stAng="10800000" swAng="5400000"/>
                <a:close/>
              </a:path>
            </a:pathLst>
          </a:custGeom>
          <a:noFill/>
          <a:ln w="18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그림 2" descr=""/>
          <p:cNvPicPr/>
          <p:nvPr/>
        </p:nvPicPr>
        <p:blipFill>
          <a:blip r:embed="rId1">
            <a:alphaModFix amt="90000"/>
          </a:blip>
          <a:srcRect l="0" t="31690" r="0" b="31298"/>
          <a:stretch/>
        </p:blipFill>
        <p:spPr>
          <a:xfrm>
            <a:off x="4188600" y="2743200"/>
            <a:ext cx="3814200" cy="1599480"/>
          </a:xfrm>
          <a:prstGeom prst="rect">
            <a:avLst/>
          </a:prstGeom>
          <a:ln w="0">
            <a:noFill/>
          </a:ln>
        </p:spPr>
      </p:pic>
      <p:sp>
        <p:nvSpPr>
          <p:cNvPr id="218" name="TextBox 3"/>
          <p:cNvSpPr/>
          <p:nvPr/>
        </p:nvSpPr>
        <p:spPr>
          <a:xfrm flipH="1">
            <a:off x="4213440" y="5257800"/>
            <a:ext cx="39895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Exploratory Data Analysis Project – Team 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TextBox 32"/>
          <p:cNvSpPr/>
          <p:nvPr/>
        </p:nvSpPr>
        <p:spPr>
          <a:xfrm flipH="1">
            <a:off x="4546800" y="5838480"/>
            <a:ext cx="3396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김보선</a:t>
            </a: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/</a:t>
            </a:r>
            <a:r>
              <a:rPr b="1" lang="ko-KR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이재혁</a:t>
            </a: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/</a:t>
            </a:r>
            <a:r>
              <a:rPr b="1" lang="ko-KR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김영환</a:t>
            </a: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/</a:t>
            </a:r>
            <a:r>
              <a:rPr b="1" lang="ko-KR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곽준</a:t>
            </a: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/</a:t>
            </a:r>
            <a:r>
              <a:rPr b="1" lang="ko-KR" sz="1600" spc="-1" strike="noStrike">
                <a:solidFill>
                  <a:srgbClr val="ffffff"/>
                </a:solidFill>
                <a:latin typeface="Times New Roman"/>
                <a:ea typeface="Pretendard"/>
              </a:rPr>
              <a:t>유겸희</a:t>
            </a:r>
            <a:endParaRPr b="0" lang="en-US" sz="1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그림 2" descr="블랙, 무기, 다크이(가) 표시된 사진&#10;&#10;자동 생성된 설명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0" y="3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36" name="TextBox 4"/>
          <p:cNvSpPr/>
          <p:nvPr/>
        </p:nvSpPr>
        <p:spPr>
          <a:xfrm>
            <a:off x="2819880" y="2514600"/>
            <a:ext cx="60951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Pretendard Black"/>
                <a:ea typeface="Pretendard Black"/>
              </a:rPr>
              <a:t>Data</a:t>
            </a:r>
            <a:endParaRPr b="0" lang="en-US" sz="7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Pretendard Black"/>
                <a:ea typeface="Pretendard Black"/>
              </a:rPr>
              <a:t>Extraction </a:t>
            </a:r>
            <a:endParaRPr b="0" lang="en-US" sz="72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40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2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8" name="TextBox 58"/>
          <p:cNvSpPr/>
          <p:nvPr/>
        </p:nvSpPr>
        <p:spPr>
          <a:xfrm>
            <a:off x="1200960" y="187200"/>
            <a:ext cx="2685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Extraction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9" name="직선 연결선 5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직선 화살표 연결선 1"/>
          <p:cNvSpPr/>
          <p:nvPr/>
        </p:nvSpPr>
        <p:spPr>
          <a:xfrm>
            <a:off x="6172200" y="3657600"/>
            <a:ext cx="68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74746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TextBox 61"/>
          <p:cNvSpPr/>
          <p:nvPr/>
        </p:nvSpPr>
        <p:spPr>
          <a:xfrm>
            <a:off x="2119320" y="3441240"/>
            <a:ext cx="2508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내용을 입력하세요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" name="TextBox 62"/>
          <p:cNvSpPr/>
          <p:nvPr/>
        </p:nvSpPr>
        <p:spPr>
          <a:xfrm>
            <a:off x="7646400" y="3449520"/>
            <a:ext cx="2508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내용을 입력하세요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685800" y="1371600"/>
            <a:ext cx="5257440" cy="47325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44" name="" descr="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7401240" y="1371600"/>
            <a:ext cx="2885400" cy="47523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45" name="" descr=""/>
          <p:cNvPicPr/>
          <p:nvPr/>
        </p:nvPicPr>
        <p:blipFill>
          <a:blip r:embed="rId3">
            <a:alphaModFix amt="90000"/>
          </a:blip>
          <a:stretch/>
        </p:blipFill>
        <p:spPr>
          <a:xfrm>
            <a:off x="7086600" y="1828800"/>
            <a:ext cx="3491280" cy="36572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37" dur="2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40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2000" fill="hold"/>
                                        <p:tgtEl>
                                          <p:spTgt spid="3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5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>
                                      <p:cBhvr>
                                        <p:cTn id="146" dur="2000" fill="hold"/>
                                        <p:tgtEl>
                                          <p:spTgt spid="34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74760090944 0 L -0.00625239909056 0 E">
                                      <p:cBhvr>
                                        <p:cTn id="150" dur="2000" fill="hold"/>
                                        <p:tgtEl>
                                          <p:spTgt spid="34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1" nodeType="with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2000" fill="hold"/>
                                        <p:tgtEl>
                                          <p:spTgt spid="34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5"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159"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6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Box 64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2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7" name="TextBox 65"/>
          <p:cNvSpPr/>
          <p:nvPr/>
        </p:nvSpPr>
        <p:spPr>
          <a:xfrm>
            <a:off x="1200960" y="187200"/>
            <a:ext cx="2685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Extraction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직선 연결선 6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TextBox 66"/>
          <p:cNvSpPr/>
          <p:nvPr/>
        </p:nvSpPr>
        <p:spPr>
          <a:xfrm>
            <a:off x="2119320" y="3441240"/>
            <a:ext cx="2508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내용을 입력하세요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TextBox 67"/>
          <p:cNvSpPr/>
          <p:nvPr/>
        </p:nvSpPr>
        <p:spPr>
          <a:xfrm>
            <a:off x="7646400" y="3449520"/>
            <a:ext cx="2508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내용을 입력하세요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6020280" y="1501920"/>
            <a:ext cx="6171840" cy="53560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52" name="" descr="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-685800" y="828720"/>
            <a:ext cx="8021160" cy="44290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53" name="" descr=""/>
          <p:cNvPicPr/>
          <p:nvPr/>
        </p:nvPicPr>
        <p:blipFill>
          <a:blip r:embed="rId3">
            <a:alphaModFix amt="90000"/>
          </a:blip>
          <a:srcRect l="43335" t="20395" r="0" b="0"/>
          <a:stretch/>
        </p:blipFill>
        <p:spPr>
          <a:xfrm>
            <a:off x="6706080" y="828720"/>
            <a:ext cx="5486040" cy="514800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54" name=""/>
          <p:cNvSpPr/>
          <p:nvPr/>
        </p:nvSpPr>
        <p:spPr>
          <a:xfrm>
            <a:off x="6858000" y="3200400"/>
            <a:ext cx="685800" cy="360"/>
          </a:xfrm>
          <a:prstGeom prst="line">
            <a:avLst/>
          </a:prstGeom>
          <a:ln w="54720">
            <a:solidFill>
              <a:srgbClr val="ff00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5" name="" descr=""/>
          <p:cNvPicPr/>
          <p:nvPr/>
        </p:nvPicPr>
        <p:blipFill>
          <a:blip r:embed="rId4">
            <a:alphaModFix amt="90000"/>
          </a:blip>
          <a:stretch/>
        </p:blipFill>
        <p:spPr>
          <a:xfrm>
            <a:off x="-914400" y="5029200"/>
            <a:ext cx="8242200" cy="240912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56" name=""/>
          <p:cNvSpPr/>
          <p:nvPr/>
        </p:nvSpPr>
        <p:spPr>
          <a:xfrm>
            <a:off x="7772400" y="3449520"/>
            <a:ext cx="685800" cy="360"/>
          </a:xfrm>
          <a:prstGeom prst="line">
            <a:avLst/>
          </a:prstGeom>
          <a:ln w="54720">
            <a:solidFill>
              <a:srgbClr val="ff00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164" dur="indefinite" restart="never" nodeType="tmRoot">
          <p:childTnLst>
            <p:seq>
              <p:cTn id="165" dur="indefinite" nodeType="mainSeq">
                <p:childTnLst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17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xit" presetID="16" presetSubtype="26">
                                  <p:stCondLst>
                                    <p:cond delay="0"/>
                                  </p:stCondLst>
                                  <p:childTnLst>
                                    <p:animEffect filter="barn(inHorizontal)" transition="out">
                                      <p:cBhvr additive="repl">
                                        <p:cTn id="17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178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xit" presetID="16" presetSubtype="26">
                                  <p:stCondLst>
                                    <p:cond delay="0"/>
                                  </p:stCondLst>
                                  <p:childTnLst>
                                    <p:animEffect filter="barn(inHorizontal)" transition="out">
                                      <p:cBhvr additive="repl">
                                        <p:cTn id="18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nodeType="with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18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18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xit" presetID="16" presetSubtype="26">
                                  <p:stCondLst>
                                    <p:cond delay="0"/>
                                  </p:stCondLst>
                                  <p:childTnLst>
                                    <p:animEffect filter="barn(inHorizontal)" transition="out">
                                      <p:cBhvr additive="repl">
                                        <p:cTn id="19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xit" presetID="16" presetSubtype="26">
                                  <p:stCondLst>
                                    <p:cond delay="0"/>
                                  </p:stCondLst>
                                  <p:childTnLst>
                                    <p:animEffect filter="barn(inHorizontal)" transition="out">
                                      <p:cBhvr additive="repl">
                                        <p:cTn id="19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20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20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Box 68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2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8" name="TextBox 87"/>
          <p:cNvSpPr/>
          <p:nvPr/>
        </p:nvSpPr>
        <p:spPr>
          <a:xfrm>
            <a:off x="1200960" y="187200"/>
            <a:ext cx="2685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Extraction 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9" name="직선 연결선 19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직선 화살표 연결선 3"/>
          <p:cNvSpPr/>
          <p:nvPr/>
        </p:nvSpPr>
        <p:spPr>
          <a:xfrm>
            <a:off x="6172200" y="3657600"/>
            <a:ext cx="68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74746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TextBox 90"/>
          <p:cNvSpPr/>
          <p:nvPr/>
        </p:nvSpPr>
        <p:spPr>
          <a:xfrm>
            <a:off x="2119320" y="3441240"/>
            <a:ext cx="2508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내용을 입력하세요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2" name="TextBox 91"/>
          <p:cNvSpPr/>
          <p:nvPr/>
        </p:nvSpPr>
        <p:spPr>
          <a:xfrm>
            <a:off x="7646400" y="3449520"/>
            <a:ext cx="2508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내용을 입력하세요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685800" y="1371600"/>
            <a:ext cx="5257440" cy="47325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64" name="" descr="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8229600" y="1333800"/>
            <a:ext cx="1459080" cy="48380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10" dur="2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13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7" dur="2000" fill="hold"/>
                                        <p:tgtEl>
                                          <p:spTgt spid="3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8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>
                                      <p:cBhvr>
                                        <p:cTn id="219" dur="2000" fill="hold"/>
                                        <p:tgtEl>
                                          <p:spTgt spid="36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3" dur="2000" fill="hold"/>
                                        <p:tgtEl>
                                          <p:spTgt spid="36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4" nodeType="with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74760090944 0 L -0.00625239909056 0 E">
                                      <p:cBhvr>
                                        <p:cTn id="225" dur="2000" fill="hold"/>
                                        <p:tgtEl>
                                          <p:spTgt spid="36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28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7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1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그림 1" descr="블랙, 무기, 다크이(가) 표시된 사진&#10;&#10;자동 생성된 설명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0" y="3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66" name="TextBox 7"/>
          <p:cNvSpPr/>
          <p:nvPr/>
        </p:nvSpPr>
        <p:spPr>
          <a:xfrm>
            <a:off x="2819880" y="2514600"/>
            <a:ext cx="609516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8000" spc="-1" strike="noStrike">
                <a:solidFill>
                  <a:srgbClr val="ffffff"/>
                </a:solidFill>
                <a:latin typeface="Pretendard Black"/>
                <a:ea typeface="Pretendard Black"/>
              </a:rPr>
              <a:t>Data </a:t>
            </a:r>
            <a:endParaRPr b="0" lang="en-US" sz="8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Box 4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2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8" name="TextBox 5"/>
          <p:cNvSpPr/>
          <p:nvPr/>
        </p:nvSpPr>
        <p:spPr>
          <a:xfrm>
            <a:off x="1320120" y="228600"/>
            <a:ext cx="2566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Base - AWS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9" name="직선 연결선 27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70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2743200" y="1077120"/>
            <a:ext cx="6724080" cy="509472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233" dur="indefinite" restart="never" nodeType="tmRoot">
          <p:childTnLst>
            <p:seq>
              <p:cTn id="234" dur="indefinite" nodeType="mainSeq">
                <p:childTnLst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0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Box 120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2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2" name="TextBox 121"/>
          <p:cNvSpPr/>
          <p:nvPr/>
        </p:nvSpPr>
        <p:spPr>
          <a:xfrm>
            <a:off x="1254960" y="191880"/>
            <a:ext cx="3492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Formatting Data-frame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3" name="직선 연결선 20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777240" y="1635840"/>
            <a:ext cx="10652400" cy="316440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75" name="" descr="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777240" y="1828800"/>
            <a:ext cx="10646640" cy="34286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242" dur="indefinite" restart="never" nodeType="tmRoot">
          <p:childTnLst>
            <p:seq>
              <p:cTn id="243" dur="indefinite" nodeType="mainSeq">
                <p:childTnLst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48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xit" presetID="14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randombar(horizontal)" transition="out">
                                      <p:cBhvr additive="repl">
                                        <p:cTn id="252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5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Box 140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2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7" name="TextBox 146"/>
          <p:cNvSpPr/>
          <p:nvPr/>
        </p:nvSpPr>
        <p:spPr>
          <a:xfrm>
            <a:off x="1307520" y="291240"/>
            <a:ext cx="4780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Base – AWS Table Yousinsa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8" name="직선 연결선 28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79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429840" y="1143000"/>
            <a:ext cx="11228400" cy="50288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6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"/>
          <p:cNvGrpSpPr/>
          <p:nvPr/>
        </p:nvGrpSpPr>
        <p:grpSpPr>
          <a:xfrm>
            <a:off x="6990120" y="1327320"/>
            <a:ext cx="4439520" cy="5050800"/>
            <a:chOff x="6990120" y="1327320"/>
            <a:chExt cx="4439520" cy="5050800"/>
          </a:xfrm>
        </p:grpSpPr>
        <p:sp>
          <p:nvSpPr>
            <p:cNvPr id="381" name="타원 4"/>
            <p:cNvSpPr/>
            <p:nvPr/>
          </p:nvSpPr>
          <p:spPr>
            <a:xfrm>
              <a:off x="6990120" y="1327320"/>
              <a:ext cx="4439520" cy="4318200"/>
            </a:xfrm>
            <a:prstGeom prst="ellipse">
              <a:avLst/>
            </a:pr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TextBox 97"/>
            <p:cNvSpPr/>
            <p:nvPr/>
          </p:nvSpPr>
          <p:spPr>
            <a:xfrm flipH="1">
              <a:off x="8287560" y="6014160"/>
              <a:ext cx="18439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3d3a35"/>
                  </a:solidFill>
                  <a:latin typeface="Pretendard"/>
                  <a:ea typeface="Pretendard"/>
                </a:rPr>
                <a:t>단계</a:t>
              </a:r>
              <a:r>
                <a:rPr b="0" lang="en-US" sz="1800" spc="-1" strike="noStrike">
                  <a:solidFill>
                    <a:srgbClr val="3d3a35"/>
                  </a:solidFill>
                  <a:latin typeface="Pretendard"/>
                  <a:ea typeface="Pretendard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83" name="TextBox 84"/>
          <p:cNvSpPr/>
          <p:nvPr/>
        </p:nvSpPr>
        <p:spPr>
          <a:xfrm>
            <a:off x="203400" y="18720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2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4" name="TextBox 86"/>
          <p:cNvSpPr/>
          <p:nvPr/>
        </p:nvSpPr>
        <p:spPr>
          <a:xfrm>
            <a:off x="1220760" y="191880"/>
            <a:ext cx="2138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Analysis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5" name="직선 연결선 13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6" name=""/>
          <p:cNvGrpSpPr/>
          <p:nvPr/>
        </p:nvGrpSpPr>
        <p:grpSpPr>
          <a:xfrm>
            <a:off x="907200" y="2829960"/>
            <a:ext cx="1696320" cy="1933920"/>
            <a:chOff x="907200" y="2829960"/>
            <a:chExt cx="1696320" cy="1933920"/>
          </a:xfrm>
        </p:grpSpPr>
        <p:sp>
          <p:nvSpPr>
            <p:cNvPr id="387" name="타원 5"/>
            <p:cNvSpPr/>
            <p:nvPr/>
          </p:nvSpPr>
          <p:spPr>
            <a:xfrm>
              <a:off x="1137240" y="2829960"/>
              <a:ext cx="1244880" cy="1244880"/>
            </a:xfrm>
            <a:prstGeom prst="ellipse">
              <a:avLst/>
            </a:prstGeom>
            <a:solidFill>
              <a:srgbClr val="3d3a3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TextBox 93"/>
            <p:cNvSpPr/>
            <p:nvPr/>
          </p:nvSpPr>
          <p:spPr>
            <a:xfrm flipH="1">
              <a:off x="915120" y="4399920"/>
              <a:ext cx="1688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3d3a35"/>
                  </a:solidFill>
                  <a:latin typeface="Pretendard"/>
                  <a:ea typeface="Pretendard"/>
                </a:rPr>
                <a:t>단계</a:t>
              </a:r>
              <a:r>
                <a:rPr b="0" lang="en-US" sz="1800" spc="-1" strike="noStrike">
                  <a:solidFill>
                    <a:srgbClr val="3d3a35"/>
                  </a:solidFill>
                  <a:latin typeface="Pretendard"/>
                  <a:ea typeface="Pretendard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89" name="TextBox 98"/>
            <p:cNvSpPr/>
            <p:nvPr/>
          </p:nvSpPr>
          <p:spPr>
            <a:xfrm flipH="1">
              <a:off x="906840" y="3280680"/>
              <a:ext cx="1688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대분류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90" name=""/>
          <p:cNvGrpSpPr/>
          <p:nvPr/>
        </p:nvGrpSpPr>
        <p:grpSpPr>
          <a:xfrm>
            <a:off x="3200400" y="1726560"/>
            <a:ext cx="3044520" cy="3987720"/>
            <a:chOff x="3200400" y="1726560"/>
            <a:chExt cx="3044520" cy="3987720"/>
          </a:xfrm>
        </p:grpSpPr>
        <p:grpSp>
          <p:nvGrpSpPr>
            <p:cNvPr id="391" name=""/>
            <p:cNvGrpSpPr/>
            <p:nvPr/>
          </p:nvGrpSpPr>
          <p:grpSpPr>
            <a:xfrm>
              <a:off x="3200400" y="1757160"/>
              <a:ext cx="3044520" cy="3957120"/>
              <a:chOff x="3200400" y="1757160"/>
              <a:chExt cx="3044520" cy="3957120"/>
            </a:xfrm>
          </p:grpSpPr>
          <p:sp>
            <p:nvSpPr>
              <p:cNvPr id="392" name="타원 12"/>
              <p:cNvSpPr/>
              <p:nvPr/>
            </p:nvSpPr>
            <p:spPr>
              <a:xfrm>
                <a:off x="3200400" y="1757160"/>
                <a:ext cx="3044520" cy="3098880"/>
              </a:xfrm>
              <a:prstGeom prst="ellipse">
                <a:avLst/>
              </a:prstGeom>
              <a:solidFill>
                <a:srgbClr val="f2f2f2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TextBox 94"/>
              <p:cNvSpPr/>
              <p:nvPr/>
            </p:nvSpPr>
            <p:spPr>
              <a:xfrm flipH="1">
                <a:off x="3756240" y="5350320"/>
                <a:ext cx="193140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ko-KR" sz="1800" spc="-1" strike="noStrike">
                    <a:solidFill>
                      <a:srgbClr val="3d3a35"/>
                    </a:solidFill>
                    <a:latin typeface="Pretendard"/>
                    <a:ea typeface="Pretendard"/>
                  </a:rPr>
                  <a:t>단계</a:t>
                </a:r>
                <a:r>
                  <a:rPr b="0" lang="en-US" sz="1800" spc="-1" strike="noStrike">
                    <a:solidFill>
                      <a:srgbClr val="3d3a35"/>
                    </a:solidFill>
                    <a:latin typeface="Pretendard"/>
                    <a:ea typeface="Pretendard"/>
                  </a:rPr>
                  <a:t>2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94" name=""/>
            <p:cNvGrpSpPr/>
            <p:nvPr/>
          </p:nvGrpSpPr>
          <p:grpSpPr>
            <a:xfrm>
              <a:off x="3885840" y="1726560"/>
              <a:ext cx="1688040" cy="1244880"/>
              <a:chOff x="3885840" y="1726560"/>
              <a:chExt cx="1688040" cy="1244880"/>
            </a:xfrm>
          </p:grpSpPr>
          <p:sp>
            <p:nvSpPr>
              <p:cNvPr id="395" name="타원 13"/>
              <p:cNvSpPr/>
              <p:nvPr/>
            </p:nvSpPr>
            <p:spPr>
              <a:xfrm>
                <a:off x="4099680" y="1726560"/>
                <a:ext cx="1244880" cy="1244880"/>
              </a:xfrm>
              <a:prstGeom prst="ellipse">
                <a:avLst/>
              </a:prstGeom>
              <a:solidFill>
                <a:srgbClr val="3d3a3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" name="TextBox 99"/>
              <p:cNvSpPr/>
              <p:nvPr/>
            </p:nvSpPr>
            <p:spPr>
              <a:xfrm flipH="1">
                <a:off x="3885480" y="2164680"/>
                <a:ext cx="16880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ko-KR" sz="1800" spc="-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중분류 </a:t>
                </a:r>
                <a:r>
                  <a:rPr b="0" lang="en-US" sz="1800" spc="-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1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</p:grpSp>
      <p:sp>
        <p:nvSpPr>
          <p:cNvPr id="397" name="TextBox 101"/>
          <p:cNvSpPr/>
          <p:nvPr/>
        </p:nvSpPr>
        <p:spPr>
          <a:xfrm flipH="1">
            <a:off x="8177400" y="1758960"/>
            <a:ext cx="1688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요소</a:t>
            </a: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98" name=""/>
          <p:cNvGrpSpPr/>
          <p:nvPr/>
        </p:nvGrpSpPr>
        <p:grpSpPr>
          <a:xfrm>
            <a:off x="8369640" y="1371600"/>
            <a:ext cx="1688040" cy="1235160"/>
            <a:chOff x="8369640" y="1371600"/>
            <a:chExt cx="1688040" cy="1235160"/>
          </a:xfrm>
        </p:grpSpPr>
        <p:sp>
          <p:nvSpPr>
            <p:cNvPr id="399" name="타원 20"/>
            <p:cNvSpPr/>
            <p:nvPr/>
          </p:nvSpPr>
          <p:spPr>
            <a:xfrm>
              <a:off x="8583480" y="1371600"/>
              <a:ext cx="1244880" cy="1235160"/>
            </a:xfrm>
            <a:prstGeom prst="ellipse">
              <a:avLst/>
            </a:prstGeom>
            <a:solidFill>
              <a:srgbClr val="3d3a3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TextBox 104"/>
            <p:cNvSpPr/>
            <p:nvPr/>
          </p:nvSpPr>
          <p:spPr>
            <a:xfrm flipH="1">
              <a:off x="8369280" y="1840680"/>
              <a:ext cx="1688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링크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01" name=""/>
          <p:cNvGrpSpPr/>
          <p:nvPr/>
        </p:nvGrpSpPr>
        <p:grpSpPr>
          <a:xfrm>
            <a:off x="3885840" y="2971800"/>
            <a:ext cx="1688040" cy="1884240"/>
            <a:chOff x="3885840" y="2971800"/>
            <a:chExt cx="1688040" cy="1884240"/>
          </a:xfrm>
        </p:grpSpPr>
        <p:grpSp>
          <p:nvGrpSpPr>
            <p:cNvPr id="402" name=""/>
            <p:cNvGrpSpPr/>
            <p:nvPr/>
          </p:nvGrpSpPr>
          <p:grpSpPr>
            <a:xfrm>
              <a:off x="3885840" y="3611160"/>
              <a:ext cx="1688040" cy="1244880"/>
              <a:chOff x="3885840" y="3611160"/>
              <a:chExt cx="1688040" cy="1244880"/>
            </a:xfrm>
          </p:grpSpPr>
          <p:sp>
            <p:nvSpPr>
              <p:cNvPr id="403" name="타원 15"/>
              <p:cNvSpPr/>
              <p:nvPr/>
            </p:nvSpPr>
            <p:spPr>
              <a:xfrm>
                <a:off x="4099680" y="3611160"/>
                <a:ext cx="1244880" cy="1244880"/>
              </a:xfrm>
              <a:prstGeom prst="ellipse">
                <a:avLst/>
              </a:prstGeom>
              <a:solidFill>
                <a:srgbClr val="3d3a3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TextBox 100"/>
              <p:cNvSpPr/>
              <p:nvPr/>
            </p:nvSpPr>
            <p:spPr>
              <a:xfrm flipH="1">
                <a:off x="3885480" y="4056120"/>
                <a:ext cx="16880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ko-KR" sz="1800" spc="-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중분류</a:t>
                </a:r>
                <a:r>
                  <a:rPr b="0" lang="en-US" sz="1800" spc="-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N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405" name=""/>
            <p:cNvSpPr/>
            <p:nvPr/>
          </p:nvSpPr>
          <p:spPr>
            <a:xfrm>
              <a:off x="4730400" y="2971800"/>
              <a:ext cx="360" cy="63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4720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6" name=""/>
          <p:cNvGrpSpPr/>
          <p:nvPr/>
        </p:nvGrpSpPr>
        <p:grpSpPr>
          <a:xfrm>
            <a:off x="8369640" y="2607120"/>
            <a:ext cx="1688040" cy="1507320"/>
            <a:chOff x="8369640" y="2607120"/>
            <a:chExt cx="1688040" cy="1507320"/>
          </a:xfrm>
        </p:grpSpPr>
        <p:grpSp>
          <p:nvGrpSpPr>
            <p:cNvPr id="407" name=""/>
            <p:cNvGrpSpPr/>
            <p:nvPr/>
          </p:nvGrpSpPr>
          <p:grpSpPr>
            <a:xfrm>
              <a:off x="8369640" y="2879280"/>
              <a:ext cx="1688040" cy="1235160"/>
              <a:chOff x="8369640" y="2879280"/>
              <a:chExt cx="1688040" cy="1235160"/>
            </a:xfrm>
          </p:grpSpPr>
          <p:sp>
            <p:nvSpPr>
              <p:cNvPr id="408" name="타원 16"/>
              <p:cNvSpPr/>
              <p:nvPr/>
            </p:nvSpPr>
            <p:spPr>
              <a:xfrm>
                <a:off x="8583480" y="2879280"/>
                <a:ext cx="1244880" cy="1235160"/>
              </a:xfrm>
              <a:prstGeom prst="ellipse">
                <a:avLst/>
              </a:prstGeom>
              <a:solidFill>
                <a:srgbClr val="3d3a3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TextBox 102"/>
              <p:cNvSpPr/>
              <p:nvPr/>
            </p:nvSpPr>
            <p:spPr>
              <a:xfrm flipH="1">
                <a:off x="8369280" y="3326760"/>
                <a:ext cx="16880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ko-KR" sz="1800" spc="-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가격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410" name=""/>
            <p:cNvSpPr/>
            <p:nvPr/>
          </p:nvSpPr>
          <p:spPr>
            <a:xfrm>
              <a:off x="9214200" y="2607120"/>
              <a:ext cx="360" cy="27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4720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1" name=""/>
          <p:cNvGrpSpPr/>
          <p:nvPr/>
        </p:nvGrpSpPr>
        <p:grpSpPr>
          <a:xfrm>
            <a:off x="8361720" y="4114800"/>
            <a:ext cx="1688040" cy="1530720"/>
            <a:chOff x="8361720" y="4114800"/>
            <a:chExt cx="1688040" cy="1530720"/>
          </a:xfrm>
        </p:grpSpPr>
        <p:grpSp>
          <p:nvGrpSpPr>
            <p:cNvPr id="412" name=""/>
            <p:cNvGrpSpPr/>
            <p:nvPr/>
          </p:nvGrpSpPr>
          <p:grpSpPr>
            <a:xfrm>
              <a:off x="8361720" y="4410360"/>
              <a:ext cx="1688040" cy="1235160"/>
              <a:chOff x="8361720" y="4410360"/>
              <a:chExt cx="1688040" cy="1235160"/>
            </a:xfrm>
          </p:grpSpPr>
          <p:sp>
            <p:nvSpPr>
              <p:cNvPr id="413" name="타원 19"/>
              <p:cNvSpPr/>
              <p:nvPr/>
            </p:nvSpPr>
            <p:spPr>
              <a:xfrm>
                <a:off x="8583480" y="4410360"/>
                <a:ext cx="1244880" cy="1235160"/>
              </a:xfrm>
              <a:prstGeom prst="ellipse">
                <a:avLst/>
              </a:prstGeom>
              <a:solidFill>
                <a:srgbClr val="3d3a3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TextBox 103"/>
              <p:cNvSpPr/>
              <p:nvPr/>
            </p:nvSpPr>
            <p:spPr>
              <a:xfrm flipH="1">
                <a:off x="8361360" y="4868640"/>
                <a:ext cx="16880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ko-KR" sz="1800" spc="-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판매량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415" name=""/>
            <p:cNvSpPr/>
            <p:nvPr/>
          </p:nvSpPr>
          <p:spPr>
            <a:xfrm flipH="1">
              <a:off x="9206280" y="4114800"/>
              <a:ext cx="7920" cy="295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4720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fade/>
  </p:transition>
  <p:timing>
    <p:tnLst>
      <p:par>
        <p:cTn id="264" dur="indefinite" restart="never" nodeType="tmRoot">
          <p:childTnLst>
            <p:seq>
              <p:cTn id="265" dur="indefinite" nodeType="mainSeq">
                <p:childTnLst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6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8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0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3000"/>
                            </p:stCondLst>
                            <p:childTnLst>
                              <p:par>
                                <p:cTn id="292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d3a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Box 83"/>
          <p:cNvSpPr/>
          <p:nvPr/>
        </p:nvSpPr>
        <p:spPr>
          <a:xfrm>
            <a:off x="1687680" y="240120"/>
            <a:ext cx="88182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ffffff"/>
                </a:solidFill>
                <a:latin typeface="Pretendard"/>
                <a:ea typeface="Pretendard"/>
              </a:rPr>
              <a:t>{      </a:t>
            </a:r>
            <a:r>
              <a:rPr b="1" lang="zh-CN" sz="6000" spc="-1" strike="noStrike">
                <a:solidFill>
                  <a:srgbClr val="ffffff"/>
                </a:solidFill>
                <a:latin typeface="Pretendard"/>
                <a:ea typeface="Pretendard"/>
              </a:rPr>
              <a:t>시각화 방향성       </a:t>
            </a:r>
            <a:r>
              <a:rPr b="1" lang="en-US" sz="6000" spc="-1" strike="noStrike">
                <a:solidFill>
                  <a:srgbClr val="ffffff"/>
                </a:solidFill>
                <a:latin typeface="Pretendard"/>
                <a:ea typeface="Pretendard"/>
              </a:rPr>
              <a:t>}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17" name="TextBox 124"/>
          <p:cNvSpPr/>
          <p:nvPr/>
        </p:nvSpPr>
        <p:spPr>
          <a:xfrm>
            <a:off x="1671120" y="695880"/>
            <a:ext cx="88491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8" name=""/>
          <p:cNvGrpSpPr/>
          <p:nvPr/>
        </p:nvGrpSpPr>
        <p:grpSpPr>
          <a:xfrm>
            <a:off x="669240" y="2023920"/>
            <a:ext cx="3121560" cy="3121560"/>
            <a:chOff x="669240" y="2023920"/>
            <a:chExt cx="3121560" cy="3121560"/>
          </a:xfrm>
        </p:grpSpPr>
        <p:sp>
          <p:nvSpPr>
            <p:cNvPr id="419" name="타원 10"/>
            <p:cNvSpPr/>
            <p:nvPr/>
          </p:nvSpPr>
          <p:spPr>
            <a:xfrm>
              <a:off x="669240" y="2023920"/>
              <a:ext cx="3121560" cy="31215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0" name="TextBox 125"/>
            <p:cNvSpPr/>
            <p:nvPr/>
          </p:nvSpPr>
          <p:spPr>
            <a:xfrm flipH="1">
              <a:off x="1371240" y="3309840"/>
              <a:ext cx="170424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1600" spc="-1" strike="noStrike">
                  <a:solidFill>
                    <a:srgbClr val="000000"/>
                  </a:solidFill>
                  <a:latin typeface="Pretendard"/>
                  <a:ea typeface="Pretendard"/>
                </a:rPr>
                <a:t>대분류별 차이 및 트렌드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421" name=""/>
          <p:cNvGrpSpPr/>
          <p:nvPr/>
        </p:nvGrpSpPr>
        <p:grpSpPr>
          <a:xfrm>
            <a:off x="4534920" y="2023920"/>
            <a:ext cx="3121560" cy="3121560"/>
            <a:chOff x="4534920" y="2023920"/>
            <a:chExt cx="3121560" cy="3121560"/>
          </a:xfrm>
        </p:grpSpPr>
        <p:sp>
          <p:nvSpPr>
            <p:cNvPr id="422" name="타원 1"/>
            <p:cNvSpPr/>
            <p:nvPr/>
          </p:nvSpPr>
          <p:spPr>
            <a:xfrm>
              <a:off x="4534920" y="2023920"/>
              <a:ext cx="3121560" cy="31215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3" name="TextBox 126"/>
            <p:cNvSpPr/>
            <p:nvPr/>
          </p:nvSpPr>
          <p:spPr>
            <a:xfrm flipH="1">
              <a:off x="5257440" y="3309840"/>
              <a:ext cx="170424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1600" spc="-1" strike="noStrike">
                  <a:solidFill>
                    <a:srgbClr val="000000"/>
                  </a:solidFill>
                  <a:latin typeface="Pretendard"/>
                  <a:ea typeface="Pretendard"/>
                </a:rPr>
                <a:t>연령</a:t>
              </a:r>
              <a:r>
                <a:rPr b="0" lang="en-US" sz="1600" spc="-1" strike="noStrike">
                  <a:solidFill>
                    <a:srgbClr val="000000"/>
                  </a:solidFill>
                  <a:latin typeface="Pretendard"/>
                  <a:ea typeface="Pretendard"/>
                </a:rPr>
                <a:t>/</a:t>
              </a:r>
              <a:r>
                <a:rPr b="0" lang="ko-KR" sz="1600" spc="-1" strike="noStrike">
                  <a:solidFill>
                    <a:srgbClr val="000000"/>
                  </a:solidFill>
                  <a:latin typeface="Pretendard"/>
                  <a:ea typeface="Pretendard"/>
                </a:rPr>
                <a:t>성별 차이 및 트렌드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424" name=""/>
          <p:cNvGrpSpPr/>
          <p:nvPr/>
        </p:nvGrpSpPr>
        <p:grpSpPr>
          <a:xfrm>
            <a:off x="8400600" y="2023920"/>
            <a:ext cx="3121560" cy="3121560"/>
            <a:chOff x="8400600" y="2023920"/>
            <a:chExt cx="3121560" cy="3121560"/>
          </a:xfrm>
        </p:grpSpPr>
        <p:sp>
          <p:nvSpPr>
            <p:cNvPr id="425" name="타원 2"/>
            <p:cNvSpPr/>
            <p:nvPr/>
          </p:nvSpPr>
          <p:spPr>
            <a:xfrm>
              <a:off x="8400600" y="2023920"/>
              <a:ext cx="3121560" cy="31215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TextBox 127"/>
            <p:cNvSpPr/>
            <p:nvPr/>
          </p:nvSpPr>
          <p:spPr>
            <a:xfrm flipH="1">
              <a:off x="9143640" y="3200400"/>
              <a:ext cx="170424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Pretendard"/>
                  <a:ea typeface="Pretendard"/>
                </a:rPr>
                <a:t>Slack-Bot </a:t>
              </a:r>
              <a:r>
                <a:rPr b="0" lang="ko-KR" sz="1600" spc="-1" strike="noStrike">
                  <a:solidFill>
                    <a:srgbClr val="000000"/>
                  </a:solidFill>
                  <a:latin typeface="Pretendard"/>
                  <a:ea typeface="Pretendard"/>
                </a:rPr>
                <a:t>활용을 위한 유의미한 데이터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5" dur="indefinite" restart="never" nodeType="tmRoot">
          <p:childTnLst>
            <p:seq>
              <p:cTn id="296" dur="indefinite" nodeType="mainSeq">
                <p:childTnLst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301" dur="2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306" dur="2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311" dur="2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"/>
          <p:cNvGrpSpPr/>
          <p:nvPr/>
        </p:nvGrpSpPr>
        <p:grpSpPr>
          <a:xfrm>
            <a:off x="457560" y="417240"/>
            <a:ext cx="11316600" cy="2264040"/>
            <a:chOff x="457560" y="417240"/>
            <a:chExt cx="11316600" cy="2264040"/>
          </a:xfrm>
        </p:grpSpPr>
        <p:pic>
          <p:nvPicPr>
            <p:cNvPr id="221" name="그림 2" descr=""/>
            <p:cNvPicPr/>
            <p:nvPr/>
          </p:nvPicPr>
          <p:blipFill>
            <a:blip r:embed="rId1">
              <a:alphaModFix amt="90000"/>
            </a:blip>
            <a:stretch/>
          </p:blipFill>
          <p:spPr>
            <a:xfrm>
              <a:off x="457560" y="417240"/>
              <a:ext cx="11316600" cy="2264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2" name="직선 연결선 3"/>
            <p:cNvSpPr/>
            <p:nvPr/>
          </p:nvSpPr>
          <p:spPr>
            <a:xfrm>
              <a:off x="877320" y="907560"/>
              <a:ext cx="5358240" cy="360"/>
            </a:xfrm>
            <a:prstGeom prst="line">
              <a:avLst/>
            </a:prstGeom>
            <a:ln w="190440">
              <a:solidFill>
                <a:srgbClr val="3d3a3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TextBox 4"/>
            <p:cNvSpPr/>
            <p:nvPr/>
          </p:nvSpPr>
          <p:spPr>
            <a:xfrm>
              <a:off x="914400" y="1083960"/>
              <a:ext cx="36788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8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Table of Contents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224" name=""/>
          <p:cNvGrpSpPr/>
          <p:nvPr/>
        </p:nvGrpSpPr>
        <p:grpSpPr>
          <a:xfrm>
            <a:off x="407880" y="3225960"/>
            <a:ext cx="2463480" cy="3174840"/>
            <a:chOff x="407880" y="3225960"/>
            <a:chExt cx="2463480" cy="3174840"/>
          </a:xfrm>
        </p:grpSpPr>
        <p:sp>
          <p:nvSpPr>
            <p:cNvPr id="225" name="타원 32"/>
            <p:cNvSpPr/>
            <p:nvPr/>
          </p:nvSpPr>
          <p:spPr>
            <a:xfrm>
              <a:off x="506160" y="3485520"/>
              <a:ext cx="1535040" cy="1535040"/>
            </a:xfrm>
            <a:prstGeom prst="ellipse">
              <a:avLst/>
            </a:prstGeom>
            <a:solidFill>
              <a:srgbClr val="817c7c">
                <a:alpha val="2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TextBox 5"/>
            <p:cNvSpPr/>
            <p:nvPr/>
          </p:nvSpPr>
          <p:spPr>
            <a:xfrm>
              <a:off x="888840" y="4029840"/>
              <a:ext cx="8168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00" spc="-1" strike="noStrike">
                  <a:solidFill>
                    <a:srgbClr val="2b2a2a"/>
                  </a:solidFill>
                  <a:latin typeface="Pretendard Black"/>
                  <a:ea typeface="Pretendard Black"/>
                </a:rPr>
                <a:t>01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27" name="TextBox 6"/>
            <p:cNvSpPr/>
            <p:nvPr/>
          </p:nvSpPr>
          <p:spPr>
            <a:xfrm>
              <a:off x="1320480" y="4556880"/>
              <a:ext cx="124344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Background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ko-KR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배경 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8" name="TextBox 13"/>
            <p:cNvSpPr/>
            <p:nvPr/>
          </p:nvSpPr>
          <p:spPr>
            <a:xfrm>
              <a:off x="995400" y="5435280"/>
              <a:ext cx="1875960" cy="96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Project Topic</a:t>
              </a:r>
              <a:endParaRPr b="0" lang="en-US" sz="1600" spc="-1" strike="noStrike">
                <a:latin typeface="Arial"/>
              </a:endParaRPr>
            </a:p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Specified</a:t>
              </a:r>
              <a:endParaRPr b="0" lang="en-US" sz="1600" spc="-1" strike="noStrike">
                <a:latin typeface="Arial"/>
              </a:endParaRPr>
            </a:p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Brainstorming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29" name="직선 연결선 34"/>
            <p:cNvSpPr/>
            <p:nvPr/>
          </p:nvSpPr>
          <p:spPr>
            <a:xfrm flipH="1">
              <a:off x="407880" y="3225960"/>
              <a:ext cx="1123200" cy="1351080"/>
            </a:xfrm>
            <a:prstGeom prst="line">
              <a:avLst/>
            </a:prstGeom>
            <a:ln w="6480">
              <a:solidFill>
                <a:srgbClr val="9e9a9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0" name=""/>
          <p:cNvGrpSpPr/>
          <p:nvPr/>
        </p:nvGrpSpPr>
        <p:grpSpPr>
          <a:xfrm>
            <a:off x="3357720" y="3225960"/>
            <a:ext cx="2777040" cy="3174840"/>
            <a:chOff x="3357720" y="3225960"/>
            <a:chExt cx="2777040" cy="3174840"/>
          </a:xfrm>
        </p:grpSpPr>
        <p:sp>
          <p:nvSpPr>
            <p:cNvPr id="231" name="타원 7"/>
            <p:cNvSpPr/>
            <p:nvPr/>
          </p:nvSpPr>
          <p:spPr>
            <a:xfrm>
              <a:off x="3456000" y="3485520"/>
              <a:ext cx="1535040" cy="1535040"/>
            </a:xfrm>
            <a:prstGeom prst="ellipse">
              <a:avLst/>
            </a:prstGeom>
            <a:solidFill>
              <a:srgbClr val="817c7c">
                <a:alpha val="2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TextBox 8"/>
            <p:cNvSpPr/>
            <p:nvPr/>
          </p:nvSpPr>
          <p:spPr>
            <a:xfrm>
              <a:off x="3872880" y="4029840"/>
              <a:ext cx="8168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00" spc="-1" strike="noStrike">
                  <a:solidFill>
                    <a:srgbClr val="2b2a2a"/>
                  </a:solidFill>
                  <a:latin typeface="Pretendard Black"/>
                  <a:ea typeface="Pretendard Black"/>
                </a:rPr>
                <a:t>02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33" name="TextBox 9"/>
            <p:cNvSpPr/>
            <p:nvPr/>
          </p:nvSpPr>
          <p:spPr>
            <a:xfrm>
              <a:off x="3652200" y="4572000"/>
              <a:ext cx="248256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Data Extraction / Analysis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ko-KR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데이터 추출</a:t>
              </a:r>
              <a:r>
                <a:rPr b="0" lang="en-US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/</a:t>
              </a:r>
              <a:r>
                <a:rPr b="0" lang="ko-KR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정리 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4" name="TextBox 10"/>
            <p:cNvSpPr/>
            <p:nvPr/>
          </p:nvSpPr>
          <p:spPr>
            <a:xfrm>
              <a:off x="4079520" y="5435280"/>
              <a:ext cx="1607760" cy="96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Crawling </a:t>
              </a:r>
              <a:endParaRPr b="0" lang="en-US" sz="1600" spc="-1" strike="noStrike">
                <a:latin typeface="Arial"/>
              </a:endParaRPr>
            </a:p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Database</a:t>
              </a:r>
              <a:endParaRPr b="0" lang="en-US" sz="1600" spc="-1" strike="noStrike">
                <a:latin typeface="Arial"/>
              </a:endParaRPr>
            </a:p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Data-frame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35" name="직선 연결선 11"/>
            <p:cNvSpPr/>
            <p:nvPr/>
          </p:nvSpPr>
          <p:spPr>
            <a:xfrm flipH="1">
              <a:off x="3357720" y="3225960"/>
              <a:ext cx="1123200" cy="1351080"/>
            </a:xfrm>
            <a:prstGeom prst="line">
              <a:avLst/>
            </a:prstGeom>
            <a:ln w="6480">
              <a:solidFill>
                <a:srgbClr val="9e9a9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6" name=""/>
          <p:cNvGrpSpPr/>
          <p:nvPr/>
        </p:nvGrpSpPr>
        <p:grpSpPr>
          <a:xfrm>
            <a:off x="6307560" y="3061440"/>
            <a:ext cx="2690640" cy="3339360"/>
            <a:chOff x="6307560" y="3061440"/>
            <a:chExt cx="2690640" cy="3339360"/>
          </a:xfrm>
        </p:grpSpPr>
        <p:sp>
          <p:nvSpPr>
            <p:cNvPr id="237" name="타원 14"/>
            <p:cNvSpPr/>
            <p:nvPr/>
          </p:nvSpPr>
          <p:spPr>
            <a:xfrm>
              <a:off x="6405840" y="3485520"/>
              <a:ext cx="1535040" cy="1535040"/>
            </a:xfrm>
            <a:prstGeom prst="ellipse">
              <a:avLst/>
            </a:prstGeom>
            <a:solidFill>
              <a:srgbClr val="817c7c">
                <a:alpha val="2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TextBox 15"/>
            <p:cNvSpPr/>
            <p:nvPr/>
          </p:nvSpPr>
          <p:spPr>
            <a:xfrm>
              <a:off x="6829200" y="4029840"/>
              <a:ext cx="8168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00" spc="-1" strike="noStrike">
                  <a:solidFill>
                    <a:srgbClr val="2b2a2a"/>
                  </a:solidFill>
                  <a:latin typeface="Pretendard Black"/>
                  <a:ea typeface="Pretendard Black"/>
                </a:rPr>
                <a:t>03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39" name="TextBox 19"/>
            <p:cNvSpPr/>
            <p:nvPr/>
          </p:nvSpPr>
          <p:spPr>
            <a:xfrm>
              <a:off x="6949800" y="4572000"/>
              <a:ext cx="1792080" cy="72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Data Visualization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ko-KR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데이터 시각화 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40" name="TextBox 23"/>
            <p:cNvSpPr/>
            <p:nvPr/>
          </p:nvSpPr>
          <p:spPr>
            <a:xfrm>
              <a:off x="6668280" y="5435280"/>
              <a:ext cx="2329920" cy="96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General Visuals</a:t>
              </a:r>
              <a:endParaRPr b="0" lang="en-US" sz="1600" spc="-1" strike="noStrike">
                <a:latin typeface="Arial"/>
              </a:endParaRPr>
            </a:p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Interesting Finding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20000"/>
                </a:lnSpc>
                <a:buNone/>
              </a:pP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41" name="직선 연결선 27"/>
            <p:cNvSpPr/>
            <p:nvPr/>
          </p:nvSpPr>
          <p:spPr>
            <a:xfrm flipH="1">
              <a:off x="6307560" y="3061440"/>
              <a:ext cx="1123200" cy="1515600"/>
            </a:xfrm>
            <a:prstGeom prst="line">
              <a:avLst/>
            </a:prstGeom>
            <a:ln w="6480">
              <a:solidFill>
                <a:srgbClr val="9e9a9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2" name=""/>
          <p:cNvGrpSpPr/>
          <p:nvPr/>
        </p:nvGrpSpPr>
        <p:grpSpPr>
          <a:xfrm>
            <a:off x="9257400" y="3061440"/>
            <a:ext cx="2606760" cy="3339360"/>
            <a:chOff x="9257400" y="3061440"/>
            <a:chExt cx="2606760" cy="3339360"/>
          </a:xfrm>
        </p:grpSpPr>
        <p:sp>
          <p:nvSpPr>
            <p:cNvPr id="243" name="타원 29"/>
            <p:cNvSpPr/>
            <p:nvPr/>
          </p:nvSpPr>
          <p:spPr>
            <a:xfrm>
              <a:off x="9355680" y="3485520"/>
              <a:ext cx="1535040" cy="1535040"/>
            </a:xfrm>
            <a:prstGeom prst="ellipse">
              <a:avLst/>
            </a:prstGeom>
            <a:solidFill>
              <a:srgbClr val="817c7c">
                <a:alpha val="2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TextBox 30"/>
            <p:cNvSpPr/>
            <p:nvPr/>
          </p:nvSpPr>
          <p:spPr>
            <a:xfrm>
              <a:off x="9783720" y="4029840"/>
              <a:ext cx="8179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00" spc="-1" strike="noStrike">
                  <a:solidFill>
                    <a:srgbClr val="2b2a2a"/>
                  </a:solidFill>
                  <a:latin typeface="Pretendard Black"/>
                  <a:ea typeface="Pretendard Black"/>
                </a:rPr>
                <a:t>04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45" name="TextBox 31"/>
            <p:cNvSpPr/>
            <p:nvPr/>
          </p:nvSpPr>
          <p:spPr>
            <a:xfrm>
              <a:off x="9721440" y="4556880"/>
              <a:ext cx="21427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Result / Consideration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ko-KR" sz="14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결과 및 고찰 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46" name="TextBox 33"/>
            <p:cNvSpPr/>
            <p:nvPr/>
          </p:nvSpPr>
          <p:spPr>
            <a:xfrm>
              <a:off x="9963720" y="5435280"/>
              <a:ext cx="1638000" cy="96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Project idea</a:t>
              </a:r>
              <a:endParaRPr b="0" lang="en-US" sz="1600" spc="-1" strike="noStrike">
                <a:latin typeface="Arial"/>
              </a:endParaRPr>
            </a:p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Data </a:t>
              </a:r>
              <a:endParaRPr b="0" lang="en-US" sz="1600" spc="-1" strike="noStrike">
                <a:latin typeface="Arial"/>
              </a:endParaRPr>
            </a:p>
            <a:p>
              <a:pPr marL="266760" indent="-266760">
                <a:lnSpc>
                  <a:spcPct val="120000"/>
                </a:lnSpc>
                <a:buClr>
                  <a:srgbClr val="2b2a2a"/>
                </a:buClr>
                <a:buFont typeface="Wingdings" charset="2"/>
                <a:buChar char=""/>
              </a:pPr>
              <a:r>
                <a:rPr b="0" lang="en-US" sz="1600" spc="-1" strike="noStrike">
                  <a:solidFill>
                    <a:srgbClr val="2b2a2a"/>
                  </a:solidFill>
                  <a:latin typeface="Pretendard"/>
                  <a:ea typeface="Pretendard"/>
                </a:rPr>
                <a:t>SLACK BOT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47" name="직선 연결선 36"/>
            <p:cNvSpPr/>
            <p:nvPr/>
          </p:nvSpPr>
          <p:spPr>
            <a:xfrm flipH="1">
              <a:off x="9257400" y="3061440"/>
              <a:ext cx="1123200" cy="1515600"/>
            </a:xfrm>
            <a:prstGeom prst="line">
              <a:avLst/>
            </a:prstGeom>
            <a:ln w="6480">
              <a:solidFill>
                <a:srgbClr val="9e9a9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"/>
          <p:cNvGrpSpPr/>
          <p:nvPr/>
        </p:nvGrpSpPr>
        <p:grpSpPr>
          <a:xfrm>
            <a:off x="702360" y="1371600"/>
            <a:ext cx="10955880" cy="1583280"/>
            <a:chOff x="702360" y="1371600"/>
            <a:chExt cx="10955880" cy="1583280"/>
          </a:xfrm>
        </p:grpSpPr>
        <p:sp>
          <p:nvSpPr>
            <p:cNvPr id="428" name="직사각형 20"/>
            <p:cNvSpPr/>
            <p:nvPr/>
          </p:nvSpPr>
          <p:spPr>
            <a:xfrm>
              <a:off x="702360" y="1371600"/>
              <a:ext cx="1583280" cy="1583280"/>
            </a:xfrm>
            <a:prstGeom prst="rect">
              <a:avLst/>
            </a:prstGeom>
            <a:solidFill>
              <a:srgbClr val="3d3a3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just"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대분류 별로 인기가 많은 브랜드는</a:t>
              </a:r>
              <a:r>
                <a:rPr b="0" lang="en-US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?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29" name="직사각형 22"/>
            <p:cNvSpPr/>
            <p:nvPr/>
          </p:nvSpPr>
          <p:spPr>
            <a:xfrm>
              <a:off x="2993040" y="1371600"/>
              <a:ext cx="1583280" cy="1583280"/>
            </a:xfrm>
            <a:prstGeom prst="rect">
              <a:avLst/>
            </a:prstGeom>
            <a:solidFill>
              <a:srgbClr val="3d3a3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just"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대분류 별로 인기가 많은 태그</a:t>
              </a:r>
              <a:r>
                <a:rPr b="0" lang="en-US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?</a:t>
              </a:r>
              <a:endParaRPr b="0" lang="en-US" sz="1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  <a:buNone/>
              </a:pPr>
              <a:endParaRPr b="0" lang="en-US" sz="1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태그는 와이드핏</a:t>
              </a:r>
              <a:r>
                <a:rPr b="0" lang="en-US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, </a:t>
              </a: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블랙 등 옷에 대한 정보</a:t>
              </a:r>
              <a:r>
                <a:rPr b="0" lang="en-US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)?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30" name="직사각형 30"/>
            <p:cNvSpPr/>
            <p:nvPr/>
          </p:nvSpPr>
          <p:spPr>
            <a:xfrm>
              <a:off x="5353560" y="1371600"/>
              <a:ext cx="1583280" cy="1583280"/>
            </a:xfrm>
            <a:prstGeom prst="rect">
              <a:avLst/>
            </a:prstGeom>
            <a:solidFill>
              <a:srgbClr val="3d3a3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just"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인기 많은 브랜드와 인기 없는 브랜드의 차이점은 무엇인가</a:t>
              </a:r>
              <a:r>
                <a:rPr b="0" lang="en-US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?</a:t>
              </a:r>
              <a:br>
                <a:rPr sz="1200"/>
              </a:b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할인율 등등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31" name="직사각형 31"/>
            <p:cNvSpPr/>
            <p:nvPr/>
          </p:nvSpPr>
          <p:spPr>
            <a:xfrm>
              <a:off x="7714440" y="1371600"/>
              <a:ext cx="1583280" cy="1583280"/>
            </a:xfrm>
            <a:prstGeom prst="rect">
              <a:avLst/>
            </a:prstGeom>
            <a:solidFill>
              <a:srgbClr val="3d3a3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just"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대분류별 성비는</a:t>
              </a:r>
              <a:r>
                <a:rPr b="0" lang="en-US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?</a:t>
              </a:r>
              <a:br>
                <a:rPr sz="1200"/>
              </a:b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무신사 이용자의 성비는</a:t>
              </a:r>
              <a:r>
                <a:rPr b="0" lang="en-US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?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32" name="직사각형 32"/>
            <p:cNvSpPr/>
            <p:nvPr/>
          </p:nvSpPr>
          <p:spPr>
            <a:xfrm>
              <a:off x="10074960" y="1371600"/>
              <a:ext cx="1583280" cy="1583280"/>
            </a:xfrm>
            <a:prstGeom prst="rect">
              <a:avLst/>
            </a:prstGeom>
            <a:solidFill>
              <a:srgbClr val="3d3a3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just"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대분류별 연령대는</a:t>
              </a:r>
              <a:r>
                <a:rPr b="0" lang="en-US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?</a:t>
              </a:r>
              <a:br>
                <a:rPr sz="1200"/>
              </a:br>
              <a:r>
                <a:rPr b="0" lang="ko-KR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브랜드별  연령대는</a:t>
              </a:r>
              <a:r>
                <a:rPr b="0" lang="en-US" sz="12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?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433" name="TextBox 119"/>
          <p:cNvSpPr/>
          <p:nvPr/>
        </p:nvSpPr>
        <p:spPr>
          <a:xfrm>
            <a:off x="203400" y="18720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2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4" name="TextBox 36"/>
          <p:cNvSpPr/>
          <p:nvPr/>
        </p:nvSpPr>
        <p:spPr>
          <a:xfrm>
            <a:off x="2081520" y="191880"/>
            <a:ext cx="41544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직선 연결선 10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6" name=""/>
          <p:cNvGrpSpPr/>
          <p:nvPr/>
        </p:nvGrpSpPr>
        <p:grpSpPr>
          <a:xfrm>
            <a:off x="0" y="3420000"/>
            <a:ext cx="12204360" cy="467280"/>
            <a:chOff x="0" y="3420000"/>
            <a:chExt cx="12204360" cy="467280"/>
          </a:xfrm>
        </p:grpSpPr>
        <p:sp>
          <p:nvSpPr>
            <p:cNvPr id="437" name="직선 연결선 22"/>
            <p:cNvSpPr/>
            <p:nvPr/>
          </p:nvSpPr>
          <p:spPr>
            <a:xfrm>
              <a:off x="0" y="3630960"/>
              <a:ext cx="12204360" cy="360"/>
            </a:xfrm>
            <a:prstGeom prst="line">
              <a:avLst/>
            </a:prstGeom>
            <a:ln w="12600">
              <a:solidFill>
                <a:srgbClr val="d9d9d9"/>
              </a:solidFill>
              <a:prstDash val="sys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타원 11"/>
            <p:cNvSpPr/>
            <p:nvPr/>
          </p:nvSpPr>
          <p:spPr>
            <a:xfrm>
              <a:off x="1196640" y="3420000"/>
              <a:ext cx="467280" cy="467280"/>
            </a:xfrm>
            <a:prstGeom prst="ellipse">
              <a:avLst/>
            </a:prstGeom>
            <a:solidFill>
              <a:srgbClr val="bfbfbe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타원 17"/>
            <p:cNvSpPr/>
            <p:nvPr/>
          </p:nvSpPr>
          <p:spPr>
            <a:xfrm>
              <a:off x="3557160" y="3420000"/>
              <a:ext cx="467280" cy="467280"/>
            </a:xfrm>
            <a:prstGeom prst="ellipse">
              <a:avLst/>
            </a:prstGeom>
            <a:solidFill>
              <a:srgbClr val="bfbfbe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타원 18"/>
            <p:cNvSpPr/>
            <p:nvPr/>
          </p:nvSpPr>
          <p:spPr>
            <a:xfrm>
              <a:off x="5917680" y="3420000"/>
              <a:ext cx="467280" cy="467280"/>
            </a:xfrm>
            <a:prstGeom prst="ellipse">
              <a:avLst/>
            </a:prstGeom>
            <a:solidFill>
              <a:srgbClr val="bfbfbe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타원 21"/>
            <p:cNvSpPr/>
            <p:nvPr/>
          </p:nvSpPr>
          <p:spPr>
            <a:xfrm>
              <a:off x="8278560" y="3420000"/>
              <a:ext cx="467280" cy="467280"/>
            </a:xfrm>
            <a:prstGeom prst="ellipse">
              <a:avLst/>
            </a:prstGeom>
            <a:solidFill>
              <a:srgbClr val="bfbfbe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타원 22"/>
            <p:cNvSpPr/>
            <p:nvPr/>
          </p:nvSpPr>
          <p:spPr>
            <a:xfrm>
              <a:off x="10639080" y="3420000"/>
              <a:ext cx="467280" cy="467280"/>
            </a:xfrm>
            <a:prstGeom prst="ellipse">
              <a:avLst/>
            </a:prstGeom>
            <a:solidFill>
              <a:srgbClr val="bfbfbe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3" name=""/>
          <p:cNvGrpSpPr/>
          <p:nvPr/>
        </p:nvGrpSpPr>
        <p:grpSpPr>
          <a:xfrm>
            <a:off x="359280" y="4050720"/>
            <a:ext cx="11584440" cy="1060920"/>
            <a:chOff x="359280" y="4050720"/>
            <a:chExt cx="11584440" cy="1060920"/>
          </a:xfrm>
        </p:grpSpPr>
        <p:sp>
          <p:nvSpPr>
            <p:cNvPr id="444" name="TextBox 46"/>
            <p:cNvSpPr/>
            <p:nvPr/>
          </p:nvSpPr>
          <p:spPr>
            <a:xfrm>
              <a:off x="1260360" y="4050720"/>
              <a:ext cx="339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a3838"/>
                  </a:solidFill>
                  <a:latin typeface="Pretendard"/>
                  <a:ea typeface="Pretendard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5" name="TextBox 71"/>
            <p:cNvSpPr/>
            <p:nvPr/>
          </p:nvSpPr>
          <p:spPr>
            <a:xfrm>
              <a:off x="359280" y="4778640"/>
              <a:ext cx="21416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51" strike="noStrike">
                  <a:solidFill>
                    <a:srgbClr val="3a3838"/>
                  </a:solidFill>
                  <a:latin typeface="Pretendard"/>
                  <a:ea typeface="Pretendard"/>
                </a:rPr>
                <a:t>대분류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46" name="TextBox 74"/>
            <p:cNvSpPr/>
            <p:nvPr/>
          </p:nvSpPr>
          <p:spPr>
            <a:xfrm>
              <a:off x="3621240" y="4050720"/>
              <a:ext cx="339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a3838"/>
                  </a:solidFill>
                  <a:latin typeface="Pretendard"/>
                  <a:ea typeface="Pretendard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7" name="TextBox 78"/>
            <p:cNvSpPr/>
            <p:nvPr/>
          </p:nvSpPr>
          <p:spPr>
            <a:xfrm>
              <a:off x="2720160" y="4778640"/>
              <a:ext cx="21416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51" strike="noStrike">
                  <a:solidFill>
                    <a:srgbClr val="3a3838"/>
                  </a:solidFill>
                  <a:latin typeface="Pretendard"/>
                  <a:ea typeface="Pretendard"/>
                </a:rPr>
                <a:t>대분류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48" name="TextBox 81"/>
            <p:cNvSpPr/>
            <p:nvPr/>
          </p:nvSpPr>
          <p:spPr>
            <a:xfrm>
              <a:off x="5981760" y="4050720"/>
              <a:ext cx="339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a3838"/>
                  </a:solidFill>
                  <a:latin typeface="Pretendard"/>
                  <a:ea typeface="Pretendard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9" name="TextBox 85"/>
            <p:cNvSpPr/>
            <p:nvPr/>
          </p:nvSpPr>
          <p:spPr>
            <a:xfrm>
              <a:off x="5080680" y="4778640"/>
              <a:ext cx="21416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51" strike="noStrike">
                  <a:solidFill>
                    <a:srgbClr val="3a3838"/>
                  </a:solidFill>
                  <a:latin typeface="Pretendard"/>
                  <a:ea typeface="Pretendard"/>
                </a:rPr>
                <a:t>브랜드 선호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50" name="TextBox 88"/>
            <p:cNvSpPr/>
            <p:nvPr/>
          </p:nvSpPr>
          <p:spPr>
            <a:xfrm>
              <a:off x="8342640" y="4050720"/>
              <a:ext cx="339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a3838"/>
                  </a:solidFill>
                  <a:latin typeface="Pretendard"/>
                  <a:ea typeface="Pretendard"/>
                </a:rPr>
                <a:t>4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1" name="TextBox 92"/>
            <p:cNvSpPr/>
            <p:nvPr/>
          </p:nvSpPr>
          <p:spPr>
            <a:xfrm>
              <a:off x="7441200" y="4778640"/>
              <a:ext cx="21416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51" strike="noStrike">
                  <a:solidFill>
                    <a:srgbClr val="3a3838"/>
                  </a:solidFill>
                  <a:latin typeface="Pretendard"/>
                  <a:ea typeface="Pretendard"/>
                </a:rPr>
                <a:t>성별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52" name="TextBox 95"/>
            <p:cNvSpPr/>
            <p:nvPr/>
          </p:nvSpPr>
          <p:spPr>
            <a:xfrm>
              <a:off x="10702800" y="4050720"/>
              <a:ext cx="339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a3838"/>
                  </a:solidFill>
                  <a:latin typeface="Pretendard"/>
                  <a:ea typeface="Pretendard"/>
                </a:rPr>
                <a:t>5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3" name="TextBox 136"/>
            <p:cNvSpPr/>
            <p:nvPr/>
          </p:nvSpPr>
          <p:spPr>
            <a:xfrm>
              <a:off x="9802080" y="4778640"/>
              <a:ext cx="21416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51" strike="noStrike">
                  <a:solidFill>
                    <a:srgbClr val="3a3838"/>
                  </a:solidFill>
                  <a:latin typeface="Pretendard"/>
                  <a:ea typeface="Pretendard"/>
                </a:rPr>
                <a:t>연령대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454" name="TextBox 60"/>
          <p:cNvSpPr/>
          <p:nvPr/>
        </p:nvSpPr>
        <p:spPr>
          <a:xfrm>
            <a:off x="1371600" y="228600"/>
            <a:ext cx="5579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Analysis – Questions to consider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12" dur="indefinite" restart="never" nodeType="tmRoot">
          <p:childTnLst>
            <p:seq>
              <p:cTn id="313" dur="indefinite" nodeType="mainSeq"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1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그림 9" descr="화이트이(가) 표시된 사진&#10;&#10;자동 생성된 설명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6077880" y="0"/>
            <a:ext cx="6113520" cy="6857280"/>
          </a:xfrm>
          <a:prstGeom prst="rect">
            <a:avLst/>
          </a:prstGeom>
          <a:ln w="0">
            <a:noFill/>
          </a:ln>
        </p:spPr>
      </p:pic>
      <p:sp>
        <p:nvSpPr>
          <p:cNvPr id="456" name="직선 연결선 3"/>
          <p:cNvSpPr/>
          <p:nvPr/>
        </p:nvSpPr>
        <p:spPr>
          <a:xfrm>
            <a:off x="737640" y="2570040"/>
            <a:ext cx="5358240" cy="360"/>
          </a:xfrm>
          <a:prstGeom prst="line">
            <a:avLst/>
          </a:prstGeom>
          <a:ln w="1904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TextBox 6"/>
          <p:cNvSpPr/>
          <p:nvPr/>
        </p:nvSpPr>
        <p:spPr>
          <a:xfrm>
            <a:off x="650160" y="2805480"/>
            <a:ext cx="1216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Part 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8" name="TextBox 1"/>
          <p:cNvSpPr/>
          <p:nvPr/>
        </p:nvSpPr>
        <p:spPr>
          <a:xfrm>
            <a:off x="1426680" y="3321720"/>
            <a:ext cx="3384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Pretendard"/>
                <a:ea typeface="Pretendard"/>
              </a:rPr>
              <a:t>Data Visualization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59" name="그림 6" descr="텍스트, 돌이(가) 표시된 사진&#10;&#10;자동 생성된 설명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6077880" y="360"/>
            <a:ext cx="6113520" cy="685728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Box 2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3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TextBox 48"/>
          <p:cNvSpPr/>
          <p:nvPr/>
        </p:nvSpPr>
        <p:spPr>
          <a:xfrm>
            <a:off x="2024280" y="191880"/>
            <a:ext cx="3247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Visualization - 1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2" name="직선 연결선 8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TextBox 50"/>
          <p:cNvSpPr/>
          <p:nvPr/>
        </p:nvSpPr>
        <p:spPr>
          <a:xfrm flipH="1">
            <a:off x="69048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전체 데이터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4" name="TextBox 51"/>
          <p:cNvSpPr/>
          <p:nvPr/>
        </p:nvSpPr>
        <p:spPr>
          <a:xfrm flipH="1">
            <a:off x="300492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2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대분류 </a:t>
            </a: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/ sort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5" name="TextBox 54"/>
          <p:cNvSpPr/>
          <p:nvPr/>
        </p:nvSpPr>
        <p:spPr>
          <a:xfrm flipH="1">
            <a:off x="7586280" y="347436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4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TextBox 56"/>
          <p:cNvSpPr/>
          <p:nvPr/>
        </p:nvSpPr>
        <p:spPr>
          <a:xfrm flipH="1">
            <a:off x="9868320" y="347364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계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1526400" y="796680"/>
            <a:ext cx="8988840" cy="574992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327" dur="indefinite" restart="never" nodeType="tmRoot">
          <p:childTnLst>
            <p:seq>
              <p:cTn id="328" dur="indefinite" nodeType="mainSeq">
                <p:childTnLst>
                  <p:par>
                    <p:cTn id="329" fill="hold">
                      <p:stCondLst>
                        <p:cond delay="0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3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Box 53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3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9" name="TextBox 57"/>
          <p:cNvSpPr/>
          <p:nvPr/>
        </p:nvSpPr>
        <p:spPr>
          <a:xfrm>
            <a:off x="2167920" y="228600"/>
            <a:ext cx="3358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Visualization – 2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0" name="직선 연결선 12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TextBox 59"/>
          <p:cNvSpPr/>
          <p:nvPr/>
        </p:nvSpPr>
        <p:spPr>
          <a:xfrm flipH="1">
            <a:off x="69048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전체 데이터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2" name="TextBox 63"/>
          <p:cNvSpPr/>
          <p:nvPr/>
        </p:nvSpPr>
        <p:spPr>
          <a:xfrm flipH="1">
            <a:off x="7586280" y="347436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4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3" name="TextBox 79"/>
          <p:cNvSpPr/>
          <p:nvPr/>
        </p:nvSpPr>
        <p:spPr>
          <a:xfrm flipH="1">
            <a:off x="9868320" y="347364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계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2057400" y="874080"/>
            <a:ext cx="7892640" cy="52617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334" dur="indefinite" restart="never" nodeType="tmRoot">
          <p:childTnLst>
            <p:seq>
              <p:cTn id="335" dur="indefinite" nodeType="mainSeq">
                <p:childTnLst>
                  <p:par>
                    <p:cTn id="336" fill="hold">
                      <p:stCondLst>
                        <p:cond delay="0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4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Box 131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3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6" name="TextBox 151"/>
          <p:cNvSpPr/>
          <p:nvPr/>
        </p:nvSpPr>
        <p:spPr>
          <a:xfrm>
            <a:off x="2167920" y="228600"/>
            <a:ext cx="3358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Visualization – 3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7" name="직선 연결선 29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TextBox 152"/>
          <p:cNvSpPr/>
          <p:nvPr/>
        </p:nvSpPr>
        <p:spPr>
          <a:xfrm flipH="1">
            <a:off x="69048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전체 데이터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9" name="TextBox 154"/>
          <p:cNvSpPr/>
          <p:nvPr/>
        </p:nvSpPr>
        <p:spPr>
          <a:xfrm flipH="1">
            <a:off x="7586280" y="347436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4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0" name="TextBox 155"/>
          <p:cNvSpPr/>
          <p:nvPr/>
        </p:nvSpPr>
        <p:spPr>
          <a:xfrm flipH="1">
            <a:off x="9868320" y="347364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계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2057400" y="932040"/>
            <a:ext cx="8246520" cy="528660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341" dur="indefinite" restart="never" nodeType="tmRoot">
          <p:childTnLst>
            <p:seq>
              <p:cTn id="342" dur="indefinite" nodeType="mainSeq"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4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Box 26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3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3" name="TextBox 39"/>
          <p:cNvSpPr/>
          <p:nvPr/>
        </p:nvSpPr>
        <p:spPr>
          <a:xfrm>
            <a:off x="2167920" y="228600"/>
            <a:ext cx="3358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Visualization – 4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4" name="직선 연결선 7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TextBox 41"/>
          <p:cNvSpPr/>
          <p:nvPr/>
        </p:nvSpPr>
        <p:spPr>
          <a:xfrm flipH="1">
            <a:off x="69048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전체 데이터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TextBox 42"/>
          <p:cNvSpPr/>
          <p:nvPr/>
        </p:nvSpPr>
        <p:spPr>
          <a:xfrm flipH="1">
            <a:off x="300492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2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대분류 </a:t>
            </a: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/ sort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7" name="TextBox 44"/>
          <p:cNvSpPr/>
          <p:nvPr/>
        </p:nvSpPr>
        <p:spPr>
          <a:xfrm flipH="1">
            <a:off x="7586280" y="347436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4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8" name="TextBox 45"/>
          <p:cNvSpPr/>
          <p:nvPr/>
        </p:nvSpPr>
        <p:spPr>
          <a:xfrm flipH="1">
            <a:off x="9868320" y="347364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계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1600200" y="914400"/>
            <a:ext cx="8505360" cy="567000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348" dur="indefinite" restart="never" nodeType="tmRoot">
          <p:childTnLst>
            <p:seq>
              <p:cTn id="349" dur="indefinite" nodeType="mainSeq">
                <p:childTnLst>
                  <p:par>
                    <p:cTn id="350" fill="hold">
                      <p:stCondLst>
                        <p:cond delay="0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5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Box 47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3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1" name="TextBox 75"/>
          <p:cNvSpPr/>
          <p:nvPr/>
        </p:nvSpPr>
        <p:spPr>
          <a:xfrm>
            <a:off x="2167920" y="228600"/>
            <a:ext cx="3358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Visualization – 5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2" name="직선 연결선 30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TextBox 82"/>
          <p:cNvSpPr/>
          <p:nvPr/>
        </p:nvSpPr>
        <p:spPr>
          <a:xfrm flipH="1">
            <a:off x="69048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전체 데이터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TextBox 89"/>
          <p:cNvSpPr/>
          <p:nvPr/>
        </p:nvSpPr>
        <p:spPr>
          <a:xfrm flipH="1">
            <a:off x="300492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2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대분류 </a:t>
            </a: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/ sort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TextBox 96"/>
          <p:cNvSpPr/>
          <p:nvPr/>
        </p:nvSpPr>
        <p:spPr>
          <a:xfrm flipH="1">
            <a:off x="7586280" y="347436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4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TextBox 156"/>
          <p:cNvSpPr/>
          <p:nvPr/>
        </p:nvSpPr>
        <p:spPr>
          <a:xfrm flipH="1">
            <a:off x="9868320" y="347364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계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3001680" y="911520"/>
            <a:ext cx="6141960" cy="57326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355" dur="indefinite" restart="never" nodeType="tmRoot">
          <p:childTnLst>
            <p:seq>
              <p:cTn id="356" dur="indefinite" nodeType="mainSeq"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61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Box 157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3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9" name="TextBox 158"/>
          <p:cNvSpPr/>
          <p:nvPr/>
        </p:nvSpPr>
        <p:spPr>
          <a:xfrm>
            <a:off x="2167920" y="228600"/>
            <a:ext cx="3358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Visualization – 5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0" name="직선 연결선 31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TextBox 159"/>
          <p:cNvSpPr/>
          <p:nvPr/>
        </p:nvSpPr>
        <p:spPr>
          <a:xfrm flipH="1">
            <a:off x="69048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전체 데이터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2" name="TextBox 160"/>
          <p:cNvSpPr/>
          <p:nvPr/>
        </p:nvSpPr>
        <p:spPr>
          <a:xfrm flipH="1">
            <a:off x="300492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2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대분류 </a:t>
            </a: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/ sort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3" name="TextBox 161"/>
          <p:cNvSpPr/>
          <p:nvPr/>
        </p:nvSpPr>
        <p:spPr>
          <a:xfrm flipH="1">
            <a:off x="7586280" y="347436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4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TextBox 162"/>
          <p:cNvSpPr/>
          <p:nvPr/>
        </p:nvSpPr>
        <p:spPr>
          <a:xfrm flipH="1">
            <a:off x="9868320" y="347364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계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2057400" y="1108440"/>
            <a:ext cx="8245800" cy="529200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362" dur="indefinite" restart="never" nodeType="tmRoot">
          <p:childTnLst>
            <p:seq>
              <p:cTn id="363" dur="indefinite" nodeType="mainSeq">
                <p:childTnLst>
                  <p:par>
                    <p:cTn id="364" fill="hold">
                      <p:stCondLst>
                        <p:cond delay="0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68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Box 34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3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7" name="TextBox 35"/>
          <p:cNvSpPr/>
          <p:nvPr/>
        </p:nvSpPr>
        <p:spPr>
          <a:xfrm>
            <a:off x="2023560" y="191880"/>
            <a:ext cx="3248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Visualization - 6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8" name="직선 연결선 15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TextBox 37"/>
          <p:cNvSpPr/>
          <p:nvPr/>
        </p:nvSpPr>
        <p:spPr>
          <a:xfrm flipH="1">
            <a:off x="69048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전체 데이터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TextBox 38"/>
          <p:cNvSpPr/>
          <p:nvPr/>
        </p:nvSpPr>
        <p:spPr>
          <a:xfrm flipH="1">
            <a:off x="300492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2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대분류 </a:t>
            </a: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/ sort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1" name="TextBox 105"/>
          <p:cNvSpPr/>
          <p:nvPr/>
        </p:nvSpPr>
        <p:spPr>
          <a:xfrm flipH="1">
            <a:off x="7586280" y="347436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4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2" name="TextBox 106"/>
          <p:cNvSpPr/>
          <p:nvPr/>
        </p:nvSpPr>
        <p:spPr>
          <a:xfrm flipH="1">
            <a:off x="9868320" y="347364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계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1600200" y="914400"/>
            <a:ext cx="8932320" cy="57146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0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75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Box 107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3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5" name="TextBox 108"/>
          <p:cNvSpPr/>
          <p:nvPr/>
        </p:nvSpPr>
        <p:spPr>
          <a:xfrm>
            <a:off x="2024280" y="191880"/>
            <a:ext cx="3247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Visualization - 7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6" name="직선 연결선 16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TextBox 109"/>
          <p:cNvSpPr/>
          <p:nvPr/>
        </p:nvSpPr>
        <p:spPr>
          <a:xfrm flipH="1">
            <a:off x="69048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전체 데이터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TextBox 110"/>
          <p:cNvSpPr/>
          <p:nvPr/>
        </p:nvSpPr>
        <p:spPr>
          <a:xfrm flipH="1">
            <a:off x="300492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2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대분류 </a:t>
            </a: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/ sort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TextBox 111"/>
          <p:cNvSpPr/>
          <p:nvPr/>
        </p:nvSpPr>
        <p:spPr>
          <a:xfrm flipH="1">
            <a:off x="7586280" y="347436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4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TextBox 112"/>
          <p:cNvSpPr/>
          <p:nvPr/>
        </p:nvSpPr>
        <p:spPr>
          <a:xfrm flipH="1">
            <a:off x="9868320" y="347364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계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21" name=""/>
          <p:cNvGrpSpPr/>
          <p:nvPr/>
        </p:nvGrpSpPr>
        <p:grpSpPr>
          <a:xfrm>
            <a:off x="685800" y="1073160"/>
            <a:ext cx="11256840" cy="5098680"/>
            <a:chOff x="685800" y="1073160"/>
            <a:chExt cx="11256840" cy="5098680"/>
          </a:xfrm>
        </p:grpSpPr>
        <p:pic>
          <p:nvPicPr>
            <p:cNvPr id="522" name="" descr=""/>
            <p:cNvPicPr/>
            <p:nvPr/>
          </p:nvPicPr>
          <p:blipFill>
            <a:blip r:embed="rId1">
              <a:alphaModFix amt="90000"/>
            </a:blip>
            <a:stretch/>
          </p:blipFill>
          <p:spPr>
            <a:xfrm>
              <a:off x="685800" y="1073160"/>
              <a:ext cx="6224040" cy="5098680"/>
            </a:xfrm>
            <a:prstGeom prst="rect">
              <a:avLst/>
            </a:prstGeom>
            <a:ln w="18360">
              <a:solidFill>
                <a:srgbClr val="000000"/>
              </a:solidFill>
              <a:round/>
            </a:ln>
          </p:spPr>
        </p:pic>
        <p:pic>
          <p:nvPicPr>
            <p:cNvPr id="523" name="" descr=""/>
            <p:cNvPicPr/>
            <p:nvPr/>
          </p:nvPicPr>
          <p:blipFill>
            <a:blip r:embed="rId2">
              <a:alphaModFix amt="90000"/>
            </a:blip>
            <a:stretch/>
          </p:blipFill>
          <p:spPr>
            <a:xfrm>
              <a:off x="7086600" y="1092960"/>
              <a:ext cx="4856040" cy="5078880"/>
            </a:xfrm>
            <a:prstGeom prst="rect">
              <a:avLst/>
            </a:prstGeom>
            <a:ln w="18360">
              <a:solidFill>
                <a:srgbClr val="000000"/>
              </a:solidFill>
              <a:round/>
            </a:ln>
          </p:spPr>
        </p:pic>
      </p:grpSp>
    </p:spTree>
  </p:cSld>
  <p:transition spd="slow">
    <p:fade/>
  </p:transition>
  <p:timing>
    <p:tnLst>
      <p:par>
        <p:cTn id="376" dur="indefinite" restart="never" nodeType="tmRoot">
          <p:childTnLst>
            <p:seq>
              <p:cTn id="377" dur="indefinite" nodeType="mainSeq">
                <p:childTnLst>
                  <p:par>
                    <p:cTn id="378" fill="hold">
                      <p:stCondLst>
                        <p:cond delay="0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82" dur="125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그림 7" descr="텍스트, 돌이(가) 표시된 사진&#10;&#10;자동 생성된 설명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6114240" y="0"/>
            <a:ext cx="6077160" cy="6857280"/>
          </a:xfrm>
          <a:prstGeom prst="rect">
            <a:avLst/>
          </a:prstGeom>
          <a:ln w="0">
            <a:noFill/>
          </a:ln>
        </p:spPr>
      </p:pic>
      <p:sp>
        <p:nvSpPr>
          <p:cNvPr id="249" name="직선 연결선 3"/>
          <p:cNvSpPr/>
          <p:nvPr/>
        </p:nvSpPr>
        <p:spPr>
          <a:xfrm>
            <a:off x="737640" y="2570040"/>
            <a:ext cx="5358240" cy="360"/>
          </a:xfrm>
          <a:prstGeom prst="line">
            <a:avLst/>
          </a:prstGeom>
          <a:ln w="1904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TextBox 6"/>
          <p:cNvSpPr/>
          <p:nvPr/>
        </p:nvSpPr>
        <p:spPr>
          <a:xfrm>
            <a:off x="628560" y="2805480"/>
            <a:ext cx="1216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Part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1" name="TextBox 1"/>
          <p:cNvSpPr/>
          <p:nvPr/>
        </p:nvSpPr>
        <p:spPr>
          <a:xfrm>
            <a:off x="1371600" y="3321720"/>
            <a:ext cx="23022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Pretendard"/>
                <a:ea typeface="Pretendard"/>
              </a:rPr>
              <a:t>Background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Box 137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3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5" name="TextBox 138"/>
          <p:cNvSpPr/>
          <p:nvPr/>
        </p:nvSpPr>
        <p:spPr>
          <a:xfrm>
            <a:off x="2718360" y="228600"/>
            <a:ext cx="3248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Data Visualization - 8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6" name="직선 연결선 23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TextBox 141"/>
          <p:cNvSpPr/>
          <p:nvPr/>
        </p:nvSpPr>
        <p:spPr>
          <a:xfrm flipH="1">
            <a:off x="69048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1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전체 데이터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8" name="TextBox 142"/>
          <p:cNvSpPr/>
          <p:nvPr/>
        </p:nvSpPr>
        <p:spPr>
          <a:xfrm flipH="1">
            <a:off x="3004920" y="3247920"/>
            <a:ext cx="16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2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br>
              <a:rPr sz="1800"/>
            </a:b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대분류 </a:t>
            </a: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/ sort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TextBox 143"/>
          <p:cNvSpPr/>
          <p:nvPr/>
        </p:nvSpPr>
        <p:spPr>
          <a:xfrm flipH="1">
            <a:off x="7586280" y="347436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4</a:t>
            </a: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단계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TextBox 144"/>
          <p:cNvSpPr/>
          <p:nvPr/>
        </p:nvSpPr>
        <p:spPr>
          <a:xfrm flipH="1">
            <a:off x="9868320" y="3473640"/>
            <a:ext cx="16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Pretendard"/>
                <a:ea typeface="Pretendard"/>
              </a:rPr>
              <a:t>계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1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1143000" y="836280"/>
            <a:ext cx="10058040" cy="57927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383" dur="indefinite" restart="never" nodeType="tmRoot">
          <p:childTnLst>
            <p:seq>
              <p:cTn id="384" dur="indefinite" nodeType="mainSeq">
                <p:childTnLst>
                  <p:par>
                    <p:cTn id="385" fill="hold">
                      <p:stCondLst>
                        <p:cond delay="0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8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그림 2" descr="야외, 자연이(가) 표시된 사진&#10;&#10;자동 생성된 설명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609588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533" name="직선 연결선 3"/>
          <p:cNvSpPr/>
          <p:nvPr/>
        </p:nvSpPr>
        <p:spPr>
          <a:xfrm>
            <a:off x="737640" y="2570040"/>
            <a:ext cx="5358240" cy="360"/>
          </a:xfrm>
          <a:prstGeom prst="line">
            <a:avLst/>
          </a:prstGeom>
          <a:ln w="1904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TextBox 6"/>
          <p:cNvSpPr/>
          <p:nvPr/>
        </p:nvSpPr>
        <p:spPr>
          <a:xfrm>
            <a:off x="657360" y="2805480"/>
            <a:ext cx="1216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Part 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5" name="TextBox 1"/>
          <p:cNvSpPr/>
          <p:nvPr/>
        </p:nvSpPr>
        <p:spPr>
          <a:xfrm>
            <a:off x="1143000" y="3369960"/>
            <a:ext cx="4085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Pretendard"/>
                <a:ea typeface="Pretendard"/>
              </a:rPr>
              <a:t>Result / Consideration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6" name="TextBox 5"/>
          <p:cNvSpPr/>
          <p:nvPr/>
        </p:nvSpPr>
        <p:spPr>
          <a:xfrm>
            <a:off x="10004400" y="6578640"/>
            <a:ext cx="21819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537" name="그림 10" descr="텍스트, 돌이(가) 표시된 사진&#10;&#10;자동 생성된 설명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6095880" y="360"/>
            <a:ext cx="6095520" cy="685728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그림 2" descr="텍스트이(가) 표시된 사진&#10;&#10;자동 생성된 설명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539" name="TextBox 3"/>
          <p:cNvSpPr/>
          <p:nvPr/>
        </p:nvSpPr>
        <p:spPr>
          <a:xfrm>
            <a:off x="2743200" y="4884840"/>
            <a:ext cx="68576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ffffff"/>
                </a:solidFill>
                <a:latin typeface="Pretendard Black"/>
                <a:ea typeface="Pretendard Black"/>
              </a:rPr>
              <a:t>Results / </a:t>
            </a:r>
            <a:br>
              <a:rPr sz="6000"/>
            </a:br>
            <a:r>
              <a:rPr b="1" lang="en-US" sz="6000" spc="-1" strike="noStrike">
                <a:solidFill>
                  <a:srgbClr val="ffffff"/>
                </a:solidFill>
                <a:latin typeface="Pretendard Black"/>
                <a:ea typeface="Pretendard Black"/>
              </a:rPr>
              <a:t>Considerations</a:t>
            </a:r>
            <a:endParaRPr b="0" lang="en-US" sz="6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Box 4"/>
          <p:cNvSpPr/>
          <p:nvPr/>
        </p:nvSpPr>
        <p:spPr>
          <a:xfrm>
            <a:off x="203400" y="18720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4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1" name="TextBox 5"/>
          <p:cNvSpPr/>
          <p:nvPr/>
        </p:nvSpPr>
        <p:spPr>
          <a:xfrm>
            <a:off x="1371600" y="191880"/>
            <a:ext cx="1966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시각화 분석 결과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2" name="직선 연결선 27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3" name=""/>
          <p:cNvGrpSpPr/>
          <p:nvPr/>
        </p:nvGrpSpPr>
        <p:grpSpPr>
          <a:xfrm>
            <a:off x="7385040" y="1600200"/>
            <a:ext cx="2215800" cy="4343040"/>
            <a:chOff x="7385040" y="1600200"/>
            <a:chExt cx="2215800" cy="4343040"/>
          </a:xfrm>
        </p:grpSpPr>
        <p:sp>
          <p:nvSpPr>
            <p:cNvPr id="544" name="직사각형 3"/>
            <p:cNvSpPr/>
            <p:nvPr/>
          </p:nvSpPr>
          <p:spPr>
            <a:xfrm>
              <a:off x="7385040" y="1600200"/>
              <a:ext cx="2215800" cy="4343040"/>
            </a:xfrm>
            <a:prstGeom prst="rect">
              <a:avLst/>
            </a:pr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Top 10 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브랜드의 평균 할인율과 평균 가격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(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회원가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)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를 봤을때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, 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누적판매량이 높은 브랜드의 평균 가격대가 저렴하다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545" name="직사각형 17"/>
            <p:cNvSpPr/>
            <p:nvPr/>
          </p:nvSpPr>
          <p:spPr>
            <a:xfrm>
              <a:off x="7385040" y="1600200"/>
              <a:ext cx="2215800" cy="747720"/>
            </a:xfrm>
            <a:prstGeom prst="rect">
              <a:avLst/>
            </a:prstGeom>
            <a:solidFill>
              <a:srgbClr val="3d3a3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TextBox 19"/>
            <p:cNvSpPr/>
            <p:nvPr/>
          </p:nvSpPr>
          <p:spPr>
            <a:xfrm>
              <a:off x="8028720" y="1742400"/>
              <a:ext cx="9291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Top 10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47" name=""/>
          <p:cNvGrpSpPr/>
          <p:nvPr/>
        </p:nvGrpSpPr>
        <p:grpSpPr>
          <a:xfrm>
            <a:off x="5098680" y="1600200"/>
            <a:ext cx="2216160" cy="4202640"/>
            <a:chOff x="5098680" y="1600200"/>
            <a:chExt cx="2216160" cy="4202640"/>
          </a:xfrm>
        </p:grpSpPr>
        <p:sp>
          <p:nvSpPr>
            <p:cNvPr id="548" name="직사각형 15"/>
            <p:cNvSpPr/>
            <p:nvPr/>
          </p:nvSpPr>
          <p:spPr>
            <a:xfrm>
              <a:off x="5098680" y="1600200"/>
              <a:ext cx="2216160" cy="747720"/>
            </a:xfrm>
            <a:prstGeom prst="rect">
              <a:avLst/>
            </a:prstGeom>
            <a:solidFill>
              <a:srgbClr val="52525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TextBox 16"/>
            <p:cNvSpPr/>
            <p:nvPr/>
          </p:nvSpPr>
          <p:spPr>
            <a:xfrm>
              <a:off x="5233320" y="1742400"/>
              <a:ext cx="1965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zh-CN" sz="18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대분류별 인기 태그</a:t>
              </a:r>
              <a:endParaRPr b="0" lang="en-US" sz="1800" spc="-1" strike="noStrike">
                <a:latin typeface="Arial"/>
              </a:endParaRPr>
            </a:p>
          </p:txBody>
        </p:sp>
        <p:graphicFrame>
          <p:nvGraphicFramePr>
            <p:cNvPr id="550" name=""/>
            <p:cNvGraphicFramePr/>
            <p:nvPr/>
          </p:nvGraphicFramePr>
          <p:xfrm>
            <a:off x="5124240" y="2400480"/>
            <a:ext cx="2168640" cy="3402360"/>
          </p:xfrm>
          <a:graphic>
            <a:graphicData uri="http://schemas.openxmlformats.org/drawingml/2006/table">
              <a:tbl>
                <a:tblPr/>
                <a:tblGrid>
                  <a:gridCol w="1084680"/>
                  <a:gridCol w="1084320"/>
                </a:tblGrid>
                <a:tr h="52236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아우터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b3b3b3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800" spc="-1" strike="noStrike">
                            <a:latin typeface="Arial"/>
                          </a:rPr>
                          <a:t>아울렛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 </a:t>
                        </a:r>
                        <a:r>
                          <a:rPr b="0" lang="ko-KR" sz="800" spc="-1" strike="noStrike">
                            <a:latin typeface="Arial"/>
                          </a:rPr>
                          <a:t>자켓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 </a:t>
                        </a:r>
                        <a:r>
                          <a:rPr b="0" lang="ko-KR" sz="800" spc="-1" strike="noStrike">
                            <a:latin typeface="Arial"/>
                          </a:rPr>
                          <a:t>오버핏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점퍼 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 plus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배송</a:t>
                        </a:r>
                        <a:endParaRPr b="0" lang="en-US" sz="8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b3b3b3"/>
                      </a:solidFill>
                    </a:tcPr>
                  </a:tc>
                </a:tr>
                <a:tr h="52236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상의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800" spc="-1" strike="noStrike">
                            <a:latin typeface="Arial"/>
                          </a:rPr>
                          <a:t>맨투맨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오버핏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티셔츠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 plus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배송</a:t>
                        </a:r>
                        <a:endParaRPr b="0" lang="en-US" sz="8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</a:tr>
                <a:tr h="51264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모자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800" spc="-1" strike="noStrike">
                            <a:latin typeface="Arial"/>
                          </a:rPr>
                          <a:t>겨울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 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볼캡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버킷햇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비니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 plus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배송</a:t>
                        </a:r>
                        <a:endParaRPr b="0" lang="en-US" sz="8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</a:tr>
                <a:tr h="64224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하의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800" spc="-1" strike="noStrike">
                            <a:latin typeface="Arial"/>
                          </a:rPr>
                          <a:t>와이드팬츠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밴딩팬츠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캐주얼팬츠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 plus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배송</a:t>
                        </a:r>
                        <a:endParaRPr b="0" lang="en-US" sz="8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</a:tr>
                <a:tr h="69300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가방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800" spc="-1" strike="noStrike">
                            <a:latin typeface="Arial"/>
                          </a:rPr>
                          <a:t>데일리백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크로스백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숄더백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여행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토트백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 plust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배송</a:t>
                        </a:r>
                        <a:endParaRPr b="0" lang="en-US" sz="8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</a:tr>
                <a:tr h="51012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신발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800" spc="-1" strike="noStrike">
                            <a:latin typeface="Arial"/>
                          </a:rPr>
                          <a:t>블랙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슬리퍼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수제화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로퍼</a:t>
                        </a:r>
                        <a:r>
                          <a:rPr b="0" lang="en-US" sz="800" spc="-1" strike="noStrike">
                            <a:latin typeface="Arial"/>
                          </a:rPr>
                          <a:t>/plus</a:t>
                        </a:r>
                        <a:r>
                          <a:rPr b="0" lang="ko-KR" sz="800" spc="-1" strike="noStrike">
                            <a:latin typeface="Arial"/>
                          </a:rPr>
                          <a:t>배소</a:t>
                        </a:r>
                        <a:endParaRPr b="0" lang="en-US" sz="8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551" name=""/>
          <p:cNvGrpSpPr/>
          <p:nvPr/>
        </p:nvGrpSpPr>
        <p:grpSpPr>
          <a:xfrm>
            <a:off x="9671040" y="1600200"/>
            <a:ext cx="2215800" cy="4343040"/>
            <a:chOff x="9671040" y="1600200"/>
            <a:chExt cx="2215800" cy="4343040"/>
          </a:xfrm>
        </p:grpSpPr>
        <p:sp>
          <p:nvSpPr>
            <p:cNvPr id="552" name="직사각형 3"/>
            <p:cNvSpPr/>
            <p:nvPr/>
          </p:nvSpPr>
          <p:spPr>
            <a:xfrm>
              <a:off x="9671040" y="1600200"/>
              <a:ext cx="2215800" cy="4343040"/>
            </a:xfrm>
            <a:prstGeom prst="rect">
              <a:avLst/>
            </a:pr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연령별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성별 브랜드 선호도로 시각화 했을때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남성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: 24-28 / 29-33</a:t>
              </a:r>
              <a:br>
                <a:rPr sz="1400"/>
              </a:b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여성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: 24-28</a:t>
              </a:r>
              <a:br>
                <a:rPr sz="1400"/>
              </a:b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이용자가 가장 많았다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553" name="직사각형 17"/>
            <p:cNvSpPr/>
            <p:nvPr/>
          </p:nvSpPr>
          <p:spPr>
            <a:xfrm>
              <a:off x="9671040" y="1600200"/>
              <a:ext cx="2215800" cy="747720"/>
            </a:xfrm>
            <a:prstGeom prst="rect">
              <a:avLst/>
            </a:prstGeom>
            <a:solidFill>
              <a:srgbClr val="3d3a3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TextBox 19"/>
            <p:cNvSpPr/>
            <p:nvPr/>
          </p:nvSpPr>
          <p:spPr>
            <a:xfrm>
              <a:off x="10478880" y="1742400"/>
              <a:ext cx="600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zh-CN" sz="1800" spc="-1" strike="noStrike">
                  <a:solidFill>
                    <a:srgbClr val="ffffff"/>
                  </a:solidFill>
                  <a:latin typeface="Pretendard"/>
                  <a:ea typeface="Pretendard"/>
                </a:rPr>
                <a:t>성별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55" name=""/>
          <p:cNvGrpSpPr/>
          <p:nvPr/>
        </p:nvGrpSpPr>
        <p:grpSpPr>
          <a:xfrm>
            <a:off x="434880" y="1600200"/>
            <a:ext cx="2238120" cy="4343040"/>
            <a:chOff x="434880" y="1600200"/>
            <a:chExt cx="2238120" cy="4343040"/>
          </a:xfrm>
        </p:grpSpPr>
        <p:sp>
          <p:nvSpPr>
            <p:cNvPr id="556" name="직사각형 1"/>
            <p:cNvSpPr/>
            <p:nvPr/>
          </p:nvSpPr>
          <p:spPr>
            <a:xfrm>
              <a:off x="457200" y="1600200"/>
              <a:ext cx="2215800" cy="4343040"/>
            </a:xfrm>
            <a:prstGeom prst="rect">
              <a:avLst/>
            </a:pr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직사각형 2"/>
            <p:cNvSpPr/>
            <p:nvPr/>
          </p:nvSpPr>
          <p:spPr>
            <a:xfrm>
              <a:off x="457200" y="1600200"/>
              <a:ext cx="2215800" cy="747720"/>
            </a:xfrm>
            <a:prstGeom prst="rect">
              <a:avLst/>
            </a:prstGeom>
            <a:solidFill>
              <a:srgbClr val="bfbfb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TextBox 12"/>
            <p:cNvSpPr/>
            <p:nvPr/>
          </p:nvSpPr>
          <p:spPr>
            <a:xfrm>
              <a:off x="434880" y="1742400"/>
              <a:ext cx="2228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zh-CN" sz="1800" spc="-1" strike="noStrike">
                  <a:solidFill>
                    <a:srgbClr val="000000"/>
                  </a:solidFill>
                  <a:latin typeface="Pretendard"/>
                  <a:ea typeface="Pretendard"/>
                </a:rPr>
                <a:t>대분류 별 인기 브랜드</a:t>
              </a:r>
              <a:endParaRPr b="0" lang="en-US" sz="1800" spc="-1" strike="noStrike">
                <a:latin typeface="Arial"/>
              </a:endParaRPr>
            </a:p>
          </p:txBody>
        </p:sp>
        <p:graphicFrame>
          <p:nvGraphicFramePr>
            <p:cNvPr id="559" name=""/>
            <p:cNvGraphicFramePr/>
            <p:nvPr/>
          </p:nvGraphicFramePr>
          <p:xfrm>
            <a:off x="505440" y="2554920"/>
            <a:ext cx="2123280" cy="3084120"/>
          </p:xfrm>
          <a:graphic>
            <a:graphicData uri="http://schemas.openxmlformats.org/drawingml/2006/table">
              <a:tbl>
                <a:tblPr/>
                <a:tblGrid>
                  <a:gridCol w="1062000"/>
                  <a:gridCol w="1061640"/>
                </a:tblGrid>
                <a:tr h="51948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아우터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b3b3b3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400" spc="-1" strike="noStrike">
                            <a:latin typeface="Arial"/>
                          </a:rPr>
                          <a:t>Musinsa-standard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b3b3b3"/>
                      </a:solidFill>
                    </a:tcPr>
                  </a:tc>
                </a:tr>
                <a:tr h="51948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상의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400" spc="-1" strike="noStrike">
                            <a:latin typeface="Arial"/>
                          </a:rPr>
                          <a:t>Musinsa-standard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</a:tr>
                <a:tr h="50976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모자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400" spc="-1" strike="noStrike">
                            <a:latin typeface="Arial"/>
                          </a:rPr>
                          <a:t>MLB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</a:tr>
                <a:tr h="51948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하의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400" spc="-1" strike="noStrike">
                            <a:latin typeface="Arial"/>
                          </a:rPr>
                          <a:t>Musinsa-standard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</a:tr>
                <a:tr h="50976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가방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400" spc="-1" strike="noStrike">
                            <a:latin typeface="Arial"/>
                          </a:rPr>
                          <a:t>Standoil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e6e6e6"/>
                      </a:solidFill>
                    </a:tcPr>
                  </a:tc>
                </a:tr>
                <a:tr h="506520"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ko-KR" sz="1400" spc="-1" strike="noStrike">
                            <a:latin typeface="Arial"/>
                          </a:rPr>
                          <a:t>신발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  <a:tc>
                    <a:txBody>
                      <a:bodyPr lIns="90000" rIns="90000" anchor="t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400" spc="-1" strike="noStrike">
                            <a:latin typeface="Arial"/>
                          </a:rPr>
                          <a:t>Oofos</a:t>
                        </a:r>
                        <a:endParaRPr b="0" lang="en-US" sz="1400" spc="-1" strike="noStrike">
                          <a:latin typeface="Arial"/>
                        </a:endParaRPr>
                      </a:p>
                    </a:txBody>
                    <a:tcPr anchor="t" marL="90000" marR="90000">
                      <a:lnL w="720">
                        <a:solidFill>
                          <a:srgbClr val="ffffff"/>
                        </a:solidFill>
                      </a:lnL>
                      <a:lnR w="720">
                        <a:solidFill>
                          <a:srgbClr val="ffffff"/>
                        </a:solidFill>
                      </a:lnR>
                      <a:lnT w="720">
                        <a:solidFill>
                          <a:srgbClr val="ffffff"/>
                        </a:solidFill>
                      </a:lnT>
                      <a:lnB w="720">
                        <a:solidFill>
                          <a:srgbClr val="ffffff"/>
                        </a:solidFill>
                      </a:lnB>
                      <a:solidFill>
                        <a:srgbClr val="cccccc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560" name=""/>
          <p:cNvGrpSpPr/>
          <p:nvPr/>
        </p:nvGrpSpPr>
        <p:grpSpPr>
          <a:xfrm>
            <a:off x="2743200" y="1600200"/>
            <a:ext cx="2216160" cy="4343040"/>
            <a:chOff x="2743200" y="1600200"/>
            <a:chExt cx="2216160" cy="4343040"/>
          </a:xfrm>
        </p:grpSpPr>
        <p:sp>
          <p:nvSpPr>
            <p:cNvPr id="561" name="직사각형 4"/>
            <p:cNvSpPr/>
            <p:nvPr/>
          </p:nvSpPr>
          <p:spPr>
            <a:xfrm>
              <a:off x="2743200" y="1600200"/>
              <a:ext cx="2216160" cy="4343040"/>
            </a:xfrm>
            <a:prstGeom prst="rect">
              <a:avLst/>
            </a:pr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평균 연령대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: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20-35</a:t>
              </a: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세 사이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62" name="직사각형 7"/>
            <p:cNvSpPr/>
            <p:nvPr/>
          </p:nvSpPr>
          <p:spPr>
            <a:xfrm>
              <a:off x="2743200" y="1600200"/>
              <a:ext cx="2216160" cy="747720"/>
            </a:xfrm>
            <a:prstGeom prst="rect">
              <a:avLst/>
            </a:prstGeom>
            <a:solidFill>
              <a:srgbClr val="87878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TextBox 145"/>
            <p:cNvSpPr/>
            <p:nvPr/>
          </p:nvSpPr>
          <p:spPr>
            <a:xfrm>
              <a:off x="2864520" y="1742400"/>
              <a:ext cx="19900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000000"/>
                  </a:solidFill>
                  <a:latin typeface="Pretendard"/>
                  <a:ea typeface="Pretendard"/>
                </a:rPr>
                <a:t>무신사 인기 브랜드</a:t>
              </a:r>
              <a:br>
                <a:rPr sz="1800"/>
              </a:br>
              <a:r>
                <a:rPr b="0" lang="ko-KR" sz="1800" spc="-1" strike="noStrike">
                  <a:solidFill>
                    <a:srgbClr val="000000"/>
                  </a:solidFill>
                  <a:latin typeface="Pretendard"/>
                  <a:ea typeface="Pretendard"/>
                </a:rPr>
                <a:t>구매자 평균 연령대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390" dur="indefinite" restart="never" nodeType="tmRoot">
          <p:childTnLst>
            <p:seq>
              <p:cTn id="391" dur="indefinite" nodeType="mainSeq">
                <p:childTnLst>
                  <p:par>
                    <p:cTn id="392" fill="hold">
                      <p:stCondLst>
                        <p:cond delay="0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6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7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8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0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1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4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5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9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2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3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Box 147"/>
          <p:cNvSpPr/>
          <p:nvPr/>
        </p:nvSpPr>
        <p:spPr>
          <a:xfrm>
            <a:off x="187200" y="187200"/>
            <a:ext cx="1168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4 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5" name="TextBox 148"/>
          <p:cNvSpPr/>
          <p:nvPr/>
        </p:nvSpPr>
        <p:spPr>
          <a:xfrm>
            <a:off x="1307160" y="191880"/>
            <a:ext cx="1965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시각화 결과 분석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566" name=""/>
          <p:cNvGrpSpPr/>
          <p:nvPr/>
        </p:nvGrpSpPr>
        <p:grpSpPr>
          <a:xfrm>
            <a:off x="495360" y="1803240"/>
            <a:ext cx="3619080" cy="4368600"/>
            <a:chOff x="495360" y="1803240"/>
            <a:chExt cx="3619080" cy="4368600"/>
          </a:xfrm>
        </p:grpSpPr>
        <p:sp>
          <p:nvSpPr>
            <p:cNvPr id="567" name="직사각형 9"/>
            <p:cNvSpPr/>
            <p:nvPr/>
          </p:nvSpPr>
          <p:spPr>
            <a:xfrm>
              <a:off x="495360" y="1803240"/>
              <a:ext cx="3619080" cy="436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8" name="직사각형 11"/>
            <p:cNvSpPr/>
            <p:nvPr/>
          </p:nvSpPr>
          <p:spPr>
            <a:xfrm>
              <a:off x="703080" y="2154960"/>
              <a:ext cx="3231720" cy="268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리뷰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좋아요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판매량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브랜드순위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선호나이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성별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대분류별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, </a:t>
              </a: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연령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성별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, </a:t>
              </a: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브랜드별 태그를 살펴보았을때 각각 다른 결과를 보였다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zh-C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상품별로 태그 정보가 없거나 다른 정보가 부족했을것이다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69" name="TextBox 149"/>
            <p:cNvSpPr/>
            <p:nvPr/>
          </p:nvSpPr>
          <p:spPr>
            <a:xfrm>
              <a:off x="688320" y="5196240"/>
              <a:ext cx="3266280" cy="82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2400" spc="-301" strike="noStrike">
                  <a:solidFill>
                    <a:srgbClr val="ffffff"/>
                  </a:solidFill>
                  <a:latin typeface="Pretendard"/>
                  <a:ea typeface="Pretendard"/>
                </a:rPr>
                <a:t>추천을 위한 유의미한 데이터</a:t>
              </a:r>
              <a:endParaRPr b="0" lang="en-US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ko-KR" sz="2400" spc="-301" strike="noStrike">
                  <a:solidFill>
                    <a:srgbClr val="ffffff"/>
                  </a:solidFill>
                  <a:latin typeface="Pretendard"/>
                  <a:ea typeface="Pretendard"/>
                </a:rPr>
                <a:t>및 태그 분석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570" name="TextBox 150"/>
          <p:cNvSpPr/>
          <p:nvPr/>
        </p:nvSpPr>
        <p:spPr>
          <a:xfrm>
            <a:off x="7849800" y="4830840"/>
            <a:ext cx="22028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직선 연결선 25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>
            <a:solidFill>
              <a:srgbClr val="3d3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72" name=""/>
          <p:cNvGrpSpPr/>
          <p:nvPr/>
        </p:nvGrpSpPr>
        <p:grpSpPr>
          <a:xfrm>
            <a:off x="4631040" y="1814040"/>
            <a:ext cx="3369600" cy="4357800"/>
            <a:chOff x="4631040" y="1814040"/>
            <a:chExt cx="3369600" cy="4357800"/>
          </a:xfrm>
        </p:grpSpPr>
        <p:sp>
          <p:nvSpPr>
            <p:cNvPr id="573" name="직사각형 10"/>
            <p:cNvSpPr/>
            <p:nvPr/>
          </p:nvSpPr>
          <p:spPr>
            <a:xfrm>
              <a:off x="4631040" y="1814040"/>
              <a:ext cx="3369600" cy="4357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4" name="직사각형 13"/>
            <p:cNvSpPr/>
            <p:nvPr/>
          </p:nvSpPr>
          <p:spPr>
            <a:xfrm>
              <a:off x="4799160" y="2165040"/>
              <a:ext cx="3022920" cy="2682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태그에 대한 정보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 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무신사 이용자들은 대부분 오버핏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와이드핏의 옷을 선호했으며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, 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가장 인기가 많은 브랜드는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musinsa-standard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다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 Musinsa-standard</a:t>
              </a:r>
              <a:r>
                <a:rPr b="0" lang="zh-CN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를 기준으로 평균가격대를 보면 다른 브랜드에 비해 현저히 저렴한 것을 확인할 수 있다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575" name="TextBox 153"/>
            <p:cNvSpPr/>
            <p:nvPr/>
          </p:nvSpPr>
          <p:spPr>
            <a:xfrm>
              <a:off x="4822560" y="5198400"/>
              <a:ext cx="31158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2400" spc="-301" strike="noStrike">
                  <a:solidFill>
                    <a:srgbClr val="5d5b5b"/>
                  </a:solidFill>
                  <a:latin typeface="Pretendard"/>
                  <a:ea typeface="Pretendard"/>
                </a:rPr>
                <a:t>구매  트렌드 </a:t>
              </a:r>
              <a:r>
                <a:rPr b="0" lang="en-US" sz="2400" spc="-301" strike="noStrike">
                  <a:solidFill>
                    <a:srgbClr val="5d5b5b"/>
                  </a:solidFill>
                  <a:latin typeface="Pretendard"/>
                  <a:ea typeface="Pretendard"/>
                </a:rPr>
                <a:t>/</a:t>
              </a:r>
              <a:r>
                <a:rPr b="0" lang="ko-KR" sz="2400" spc="-301" strike="noStrike">
                  <a:solidFill>
                    <a:srgbClr val="5d5b5b"/>
                  </a:solidFill>
                  <a:latin typeface="Pretendard"/>
                  <a:ea typeface="Pretendard"/>
                </a:rPr>
                <a:t>스타일 분석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576" name=""/>
          <p:cNvGrpSpPr/>
          <p:nvPr/>
        </p:nvGrpSpPr>
        <p:grpSpPr>
          <a:xfrm>
            <a:off x="8458200" y="1818360"/>
            <a:ext cx="3369600" cy="4353480"/>
            <a:chOff x="8458200" y="1818360"/>
            <a:chExt cx="3369600" cy="4353480"/>
          </a:xfrm>
        </p:grpSpPr>
        <p:sp>
          <p:nvSpPr>
            <p:cNvPr id="577" name="직사각형 10"/>
            <p:cNvSpPr/>
            <p:nvPr/>
          </p:nvSpPr>
          <p:spPr>
            <a:xfrm>
              <a:off x="8458200" y="1818360"/>
              <a:ext cx="3369600" cy="43534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직사각형 13"/>
            <p:cNvSpPr/>
            <p:nvPr/>
          </p:nvSpPr>
          <p:spPr>
            <a:xfrm>
              <a:off x="8626320" y="2169000"/>
              <a:ext cx="3022920" cy="268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zh-CN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연령별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성별 브랜드 선호도</a:t>
              </a:r>
              <a:endParaRPr b="0" lang="en-US" sz="13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zh-CN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남성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: 24-28 / 29-33</a:t>
              </a:r>
              <a:br>
                <a:rPr sz="1300"/>
              </a:br>
              <a:r>
                <a:rPr b="0" lang="zh-CN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여성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: 24-28</a:t>
              </a:r>
              <a:br>
                <a:rPr sz="1300"/>
              </a:br>
              <a:r>
                <a:rPr b="0" lang="zh-CN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이용자가 가장 많았다</a:t>
              </a:r>
              <a:endParaRPr b="0" lang="en-US" sz="13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zh-CN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태그에 대한 정보 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 </a:t>
              </a:r>
              <a:r>
                <a:rPr b="0" lang="zh-CN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태그에서 엄청난 비중을 차지하지는 않지만 스타일에 대한 태그를 제외하면 아울렛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</a:t>
              </a:r>
              <a:r>
                <a:rPr b="0" lang="zh-CN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플러스배송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/plus</a:t>
              </a:r>
              <a:r>
                <a:rPr b="0" lang="zh-CN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배송의 태그가 그 다음으로 눈에 띈다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  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579" name="TextBox 153"/>
            <p:cNvSpPr/>
            <p:nvPr/>
          </p:nvSpPr>
          <p:spPr>
            <a:xfrm>
              <a:off x="9082800" y="5199480"/>
              <a:ext cx="2250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ko-KR" sz="2400" spc="-301" strike="noStrike">
                  <a:solidFill>
                    <a:srgbClr val="5d5b5b"/>
                  </a:solidFill>
                  <a:latin typeface="Pretendard"/>
                  <a:ea typeface="Pretendard"/>
                </a:rPr>
                <a:t>무신사 이용자 분석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414" dur="indefinite" restart="never" nodeType="tmRoot">
          <p:childTnLst>
            <p:seq>
              <p:cTn id="415" dur="indefinite" nodeType="mainSeq">
                <p:childTnLst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0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1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2" dur="9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3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8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9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0" dur="9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1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6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7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8" dur="9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9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extBox 4"/>
          <p:cNvSpPr/>
          <p:nvPr/>
        </p:nvSpPr>
        <p:spPr>
          <a:xfrm>
            <a:off x="203400" y="18720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4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1" name="TextBox 5"/>
          <p:cNvSpPr/>
          <p:nvPr/>
        </p:nvSpPr>
        <p:spPr>
          <a:xfrm>
            <a:off x="1371600" y="228600"/>
            <a:ext cx="3431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고찰 </a:t>
            </a: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- </a:t>
            </a:r>
            <a:r>
              <a:rPr b="1" lang="ko-KR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어려운 점 </a:t>
            </a: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/ </a:t>
            </a:r>
            <a:r>
              <a:rPr b="1" lang="ko-KR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개선할 점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2" name="직선 연결선 27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3" name=""/>
          <p:cNvGrpSpPr/>
          <p:nvPr/>
        </p:nvGrpSpPr>
        <p:grpSpPr>
          <a:xfrm>
            <a:off x="6161760" y="1508760"/>
            <a:ext cx="5039280" cy="2297520"/>
            <a:chOff x="6161760" y="1508760"/>
            <a:chExt cx="5039280" cy="2297520"/>
          </a:xfrm>
        </p:grpSpPr>
        <p:grpSp>
          <p:nvGrpSpPr>
            <p:cNvPr id="584" name=""/>
            <p:cNvGrpSpPr/>
            <p:nvPr/>
          </p:nvGrpSpPr>
          <p:grpSpPr>
            <a:xfrm>
              <a:off x="6161760" y="1508760"/>
              <a:ext cx="5039280" cy="2297520"/>
              <a:chOff x="6161760" y="1508760"/>
              <a:chExt cx="5039280" cy="2297520"/>
            </a:xfrm>
          </p:grpSpPr>
          <p:sp>
            <p:nvSpPr>
              <p:cNvPr id="585" name="직사각형 2"/>
              <p:cNvSpPr/>
              <p:nvPr/>
            </p:nvSpPr>
            <p:spPr>
              <a:xfrm>
                <a:off x="6161760" y="1508760"/>
                <a:ext cx="5039280" cy="2267280"/>
              </a:xfrm>
              <a:prstGeom prst="rect">
                <a:avLst/>
              </a:prstGeom>
              <a:solidFill>
                <a:srgbClr val="b0b0af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" name="TextBox 20"/>
              <p:cNvSpPr/>
              <p:nvPr/>
            </p:nvSpPr>
            <p:spPr>
              <a:xfrm>
                <a:off x="6400800" y="1801440"/>
                <a:ext cx="4536000" cy="2004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Data Visualization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ko-KR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기본적인 차트 외에 다양한 시각화를 하지 못했다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5 Ws </a:t>
                </a:r>
                <a:r>
                  <a:rPr b="0" lang="ko-KR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중 </a:t>
                </a:r>
                <a:r>
                  <a:rPr b="0" lang="en-US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What</a:t>
                </a:r>
                <a:r>
                  <a:rPr b="0" lang="ko-KR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에 관해서는 큰 문제가 없었지만</a:t>
                </a:r>
                <a:r>
                  <a:rPr b="0" lang="en-US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, Why</a:t>
                </a:r>
                <a:r>
                  <a:rPr b="0" lang="ko-KR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에 대한 질문은 다소 시각화 하기가 어려웠다</a:t>
                </a:r>
                <a:r>
                  <a:rPr b="0" lang="en-US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.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Plotly.express</a:t>
                </a:r>
                <a:r>
                  <a:rPr b="0" lang="ko-KR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를 사용하려 했으나 다소 어려움이 있었다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ko-KR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중분류에서 한쪽 성별을 대상인 경우 제외 시켰다 </a:t>
                </a:r>
                <a:endParaRPr b="0" lang="en-US" sz="1200" spc="-1" strike="noStrike">
                  <a:latin typeface="Arial"/>
                </a:endParaRPr>
              </a:p>
              <a:p>
                <a:pPr lvl="1" marL="432000" indent="-216000">
                  <a:lnSpc>
                    <a:spcPct val="15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b="0" lang="ko-KR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데이터가 편향됐을 가능성 </a:t>
                </a:r>
                <a:r>
                  <a:rPr b="0" lang="en-US" sz="12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UP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</p:grpSp>
      <p:grpSp>
        <p:nvGrpSpPr>
          <p:cNvPr id="587" name=""/>
          <p:cNvGrpSpPr/>
          <p:nvPr/>
        </p:nvGrpSpPr>
        <p:grpSpPr>
          <a:xfrm>
            <a:off x="1145160" y="3776400"/>
            <a:ext cx="5039280" cy="2267280"/>
            <a:chOff x="1145160" y="3776400"/>
            <a:chExt cx="5039280" cy="2267280"/>
          </a:xfrm>
        </p:grpSpPr>
        <p:sp>
          <p:nvSpPr>
            <p:cNvPr id="588" name="직사각형 3"/>
            <p:cNvSpPr/>
            <p:nvPr/>
          </p:nvSpPr>
          <p:spPr>
            <a:xfrm>
              <a:off x="1145160" y="3776400"/>
              <a:ext cx="5039280" cy="2267280"/>
            </a:xfrm>
            <a:prstGeom prst="rect">
              <a:avLst/>
            </a:prstGeom>
            <a:solidFill>
              <a:srgbClr val="7c7c7a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TextBox 21"/>
            <p:cNvSpPr/>
            <p:nvPr/>
          </p:nvSpPr>
          <p:spPr>
            <a:xfrm>
              <a:off x="1406160" y="4022640"/>
              <a:ext cx="4308480" cy="200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285840" indent="-285840">
                <a:lnSpc>
                  <a:spcPct val="150000"/>
                </a:lnSpc>
                <a:buClr>
                  <a:srgbClr val="ffffff"/>
                </a:buClr>
                <a:buFont typeface="Wingdings" charset="2"/>
                <a:buChar char=""/>
              </a:pPr>
              <a:r>
                <a:rPr b="0" lang="en-US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Data Analysis </a:t>
              </a:r>
              <a:endParaRPr b="0" lang="en-US" sz="1400" spc="-1" strike="noStrike">
                <a:latin typeface="Arial"/>
              </a:endParaRPr>
            </a:p>
            <a:p>
              <a:pPr marL="285840" indent="-285840">
                <a:lnSpc>
                  <a:spcPct val="150000"/>
                </a:lnSpc>
                <a:buClr>
                  <a:srgbClr val="ffffff"/>
                </a:buClr>
                <a:buFont typeface="Wingdings" charset="2"/>
                <a:buChar char=""/>
              </a:pP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데이터가 비어있는 항목들이 존재했다 → 태그별 시각화 결과가 달랐다</a:t>
              </a:r>
              <a:endParaRPr b="0" lang="en-US" sz="1400" spc="-1" strike="noStrike">
                <a:latin typeface="Arial"/>
              </a:endParaRPr>
            </a:p>
            <a:p>
              <a:pPr marL="285840" indent="-285840">
                <a:lnSpc>
                  <a:spcPct val="150000"/>
                </a:lnSpc>
                <a:buClr>
                  <a:srgbClr val="ffffff"/>
                </a:buClr>
                <a:buFont typeface="Wingdings" charset="2"/>
                <a:buChar char=""/>
              </a:pP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데이터가 원하는 형태로 존재하지 않았다</a:t>
              </a:r>
              <a:endParaRPr b="0" lang="en-US" sz="1400" spc="-1" strike="noStrike">
                <a:latin typeface="Arial"/>
              </a:endParaRPr>
            </a:p>
            <a:p>
              <a:pPr lvl="1" marL="432000" indent="-216000">
                <a:lnSpc>
                  <a:spcPct val="15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예</a:t>
              </a:r>
              <a:r>
                <a:rPr b="0" lang="en-US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) </a:t>
              </a: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대분류 전에 스포츠 용품으로 분류돼있는 경우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50000"/>
                </a:lnSpc>
                <a:buNone/>
              </a:pP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590" name=""/>
          <p:cNvGrpSpPr/>
          <p:nvPr/>
        </p:nvGrpSpPr>
        <p:grpSpPr>
          <a:xfrm>
            <a:off x="6192000" y="3776400"/>
            <a:ext cx="5039280" cy="2267280"/>
            <a:chOff x="6192000" y="3776400"/>
            <a:chExt cx="5039280" cy="2267280"/>
          </a:xfrm>
        </p:grpSpPr>
        <p:sp>
          <p:nvSpPr>
            <p:cNvPr id="591" name="직사각형 6"/>
            <p:cNvSpPr/>
            <p:nvPr/>
          </p:nvSpPr>
          <p:spPr>
            <a:xfrm>
              <a:off x="6192000" y="3776400"/>
              <a:ext cx="5039280" cy="2267280"/>
            </a:xfrm>
            <a:prstGeom prst="rect">
              <a:avLst/>
            </a:prstGeom>
            <a:solidFill>
              <a:srgbClr val="d9d9d9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TextBox 22"/>
            <p:cNvSpPr/>
            <p:nvPr/>
          </p:nvSpPr>
          <p:spPr>
            <a:xfrm>
              <a:off x="6400800" y="4020480"/>
              <a:ext cx="4536000" cy="104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285840" indent="-285840">
                <a:lnSpc>
                  <a:spcPct val="150000"/>
                </a:lnSpc>
                <a:buClr>
                  <a:srgbClr val="ffffff"/>
                </a:buClr>
                <a:buFont typeface="Wingdings" charset="2"/>
                <a:buChar char=""/>
              </a:pPr>
              <a:r>
                <a:rPr b="0" lang="en-US" sz="1400" spc="-151" strike="noStrike">
                  <a:solidFill>
                    <a:srgbClr val="000000"/>
                  </a:solidFill>
                  <a:latin typeface="Pretendard"/>
                  <a:ea typeface="Pretendard"/>
                </a:rPr>
                <a:t>Map Data</a:t>
              </a:r>
              <a:endParaRPr b="0" lang="en-US" sz="1400" spc="-1" strike="noStrike">
                <a:latin typeface="Arial"/>
              </a:endParaRPr>
            </a:p>
            <a:p>
              <a:pPr marL="285840" indent="-285840">
                <a:lnSpc>
                  <a:spcPct val="150000"/>
                </a:lnSpc>
                <a:buClr>
                  <a:srgbClr val="ffffff"/>
                </a:buClr>
                <a:buFont typeface="Wingdings" charset="2"/>
                <a:buChar char=""/>
              </a:pPr>
              <a:r>
                <a:rPr b="0" lang="en-US" sz="1400" spc="-151" strike="noStrike">
                  <a:solidFill>
                    <a:srgbClr val="000000"/>
                  </a:solidFill>
                  <a:latin typeface="Pretendard"/>
                  <a:ea typeface="Pretendard"/>
                </a:rPr>
                <a:t>Musinsa API</a:t>
              </a:r>
              <a:r>
                <a:rPr b="0" lang="ko-KR" sz="1400" spc="-151" strike="noStrike">
                  <a:solidFill>
                    <a:srgbClr val="000000"/>
                  </a:solidFill>
                  <a:latin typeface="Pretendard"/>
                  <a:ea typeface="Pretendard"/>
                </a:rPr>
                <a:t>를 사용해 지역 별 판매량을 구하려고 했으나</a:t>
              </a:r>
              <a:r>
                <a:rPr b="0" lang="en-US" sz="1400" spc="-151" strike="noStrike">
                  <a:solidFill>
                    <a:srgbClr val="000000"/>
                  </a:solidFill>
                  <a:latin typeface="Pretendard"/>
                  <a:ea typeface="Pretendard"/>
                </a:rPr>
                <a:t>, Musinsa API</a:t>
              </a:r>
              <a:r>
                <a:rPr b="0" lang="ko-KR" sz="1400" spc="-151" strike="noStrike">
                  <a:solidFill>
                    <a:srgbClr val="000000"/>
                  </a:solidFill>
                  <a:latin typeface="Pretendard"/>
                  <a:ea typeface="Pretendard"/>
                </a:rPr>
                <a:t>발급 조건  미충족으로 인해 발급 받지 못함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593" name=""/>
          <p:cNvGrpSpPr/>
          <p:nvPr/>
        </p:nvGrpSpPr>
        <p:grpSpPr>
          <a:xfrm>
            <a:off x="1122120" y="1508760"/>
            <a:ext cx="5039280" cy="2267280"/>
            <a:chOff x="1122120" y="1508760"/>
            <a:chExt cx="5039280" cy="2267280"/>
          </a:xfrm>
        </p:grpSpPr>
        <p:sp>
          <p:nvSpPr>
            <p:cNvPr id="594" name="직사각형 1"/>
            <p:cNvSpPr/>
            <p:nvPr/>
          </p:nvSpPr>
          <p:spPr>
            <a:xfrm>
              <a:off x="1122120" y="1508760"/>
              <a:ext cx="5039280" cy="2267280"/>
            </a:xfrm>
            <a:prstGeom prst="rect">
              <a:avLst/>
            </a:prstGeom>
            <a:solidFill>
              <a:srgbClr val="3a38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TextBox 129"/>
            <p:cNvSpPr/>
            <p:nvPr/>
          </p:nvSpPr>
          <p:spPr>
            <a:xfrm>
              <a:off x="1406160" y="1832040"/>
              <a:ext cx="4537080" cy="1368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285840" indent="-285840">
                <a:lnSpc>
                  <a:spcPct val="150000"/>
                </a:lnSpc>
                <a:buClr>
                  <a:srgbClr val="ffffff"/>
                </a:buClr>
                <a:buFont typeface="Wingdings" charset="2"/>
                <a:buChar char=""/>
              </a:pPr>
              <a:r>
                <a:rPr b="0" lang="en-US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Data Extract </a:t>
              </a:r>
              <a:endParaRPr b="0" lang="en-US" sz="1400" spc="-1" strike="noStrike">
                <a:latin typeface="Arial"/>
              </a:endParaRPr>
            </a:p>
            <a:p>
              <a:pPr marL="285840" indent="-285840">
                <a:lnSpc>
                  <a:spcPct val="150000"/>
                </a:lnSpc>
                <a:buClr>
                  <a:srgbClr val="ffffff"/>
                </a:buClr>
                <a:buFont typeface="Wingdings" charset="2"/>
                <a:buChar char=""/>
              </a:pP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다양한 온라인 쇼핑 플랫폼의 데이터를 불러와 비교 분석</a:t>
              </a:r>
              <a:endParaRPr b="0" lang="en-US" sz="1400" spc="-1" strike="noStrike">
                <a:latin typeface="Arial"/>
              </a:endParaRPr>
            </a:p>
            <a:p>
              <a:pPr marL="285840" indent="-285840">
                <a:lnSpc>
                  <a:spcPct val="150000"/>
                </a:lnSpc>
                <a:buClr>
                  <a:srgbClr val="ffffff"/>
                </a:buClr>
                <a:buFont typeface="Wingdings" charset="2"/>
                <a:buChar char=""/>
              </a:pP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무신사 </a:t>
              </a:r>
              <a:r>
                <a:rPr b="0" lang="en-US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- </a:t>
              </a: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색상 정보 </a:t>
              </a:r>
              <a:r>
                <a:rPr b="0" lang="en-US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+ </a:t>
              </a: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신체정보</a:t>
              </a:r>
              <a:r>
                <a:rPr b="0" lang="en-US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(</a:t>
              </a: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사이즈</a:t>
              </a:r>
              <a:r>
                <a:rPr b="0" lang="en-US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)</a:t>
              </a:r>
              <a:endParaRPr b="0" lang="en-US" sz="1400" spc="-1" strike="noStrike">
                <a:latin typeface="Arial"/>
              </a:endParaRPr>
            </a:p>
            <a:p>
              <a:pPr marL="285840" indent="-285840">
                <a:lnSpc>
                  <a:spcPct val="150000"/>
                </a:lnSpc>
                <a:buClr>
                  <a:srgbClr val="ffffff"/>
                </a:buClr>
                <a:buFont typeface="Wingdings" charset="2"/>
                <a:buChar char=""/>
              </a:pP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데이터를 </a:t>
              </a:r>
              <a:r>
                <a:rPr b="0" lang="en-US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6</a:t>
              </a:r>
              <a:r>
                <a:rPr b="0" lang="ko-KR" sz="1400" spc="-151" strike="noStrike">
                  <a:solidFill>
                    <a:srgbClr val="ffffff"/>
                  </a:solidFill>
                  <a:latin typeface="Pretendard"/>
                  <a:ea typeface="Pretendard"/>
                </a:rPr>
                <a:t>개의 대분류 → 더 다양한 대분류 추가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440" dur="indefinite" restart="never" nodeType="tmRoot">
          <p:childTnLst>
            <p:seq>
              <p:cTn id="441" dur="indefinite" nodeType="mainSeq">
                <p:childTnLst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46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1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6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1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그림 2" descr="침대, 자연, 다크, 모래언덕이(가) 표시된 사진&#10;&#10;자동 생성된 설명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597" name="TextBox 3"/>
          <p:cNvSpPr/>
          <p:nvPr/>
        </p:nvSpPr>
        <p:spPr>
          <a:xfrm>
            <a:off x="3048120" y="4178880"/>
            <a:ext cx="609516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8000" spc="-1" strike="noStrike">
                <a:solidFill>
                  <a:srgbClr val="ffffff"/>
                </a:solidFill>
                <a:latin typeface="Pretendard Black"/>
                <a:ea typeface="Pretendard Black"/>
              </a:rPr>
              <a:t>Slack-bot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598" name="TextBox 4"/>
          <p:cNvSpPr/>
          <p:nvPr/>
        </p:nvSpPr>
        <p:spPr>
          <a:xfrm>
            <a:off x="10004400" y="6578640"/>
            <a:ext cx="21819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Box 135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4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0" name="TextBox 139"/>
          <p:cNvSpPr/>
          <p:nvPr/>
        </p:nvSpPr>
        <p:spPr>
          <a:xfrm>
            <a:off x="1371600" y="228600"/>
            <a:ext cx="2156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Slack-Bot </a:t>
            </a:r>
            <a:r>
              <a:rPr b="1" lang="ko-KR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함수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1" name="직선 연결선 26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>
            <a:solidFill>
              <a:srgbClr val="3d3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타원 3"/>
          <p:cNvSpPr/>
          <p:nvPr/>
        </p:nvSpPr>
        <p:spPr>
          <a:xfrm>
            <a:off x="1591560" y="1898640"/>
            <a:ext cx="3562560" cy="35625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ko-KR" sz="1000" spc="-1" strike="noStrike" u="sng">
                <a:solidFill>
                  <a:srgbClr val="000000"/>
                </a:solidFill>
                <a:uFillTx/>
                <a:latin typeface="Pretendard"/>
                <a:ea typeface="Pretendard"/>
              </a:rPr>
              <a:t>유의미했던 시각화</a:t>
            </a:r>
            <a:r>
              <a:rPr b="1" lang="en-US" sz="1000" spc="-1" strike="noStrike" u="sng">
                <a:solidFill>
                  <a:srgbClr val="000000"/>
                </a:solidFill>
                <a:uFillTx/>
                <a:latin typeface="Pretendard"/>
                <a:ea typeface="Pretendard"/>
              </a:rPr>
              <a:t>-&gt;</a:t>
            </a:r>
            <a:r>
              <a:rPr b="1" lang="ko-KR" sz="1000" spc="-1" strike="noStrike" u="sng">
                <a:solidFill>
                  <a:srgbClr val="000000"/>
                </a:solidFill>
                <a:uFillTx/>
                <a:latin typeface="Pretendard"/>
                <a:ea typeface="Pretendard"/>
              </a:rPr>
              <a:t>산출방식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선호집단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(</a:t>
            </a: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나이대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매출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(</a:t>
            </a: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가격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,</a:t>
            </a: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판매량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만족도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(</a:t>
            </a: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좋아요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,</a:t>
            </a: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리뷰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브랜드만족도 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(</a:t>
            </a: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브랜드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,</a:t>
            </a: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좋아요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,</a:t>
            </a:r>
            <a:r>
              <a:rPr b="1" lang="ko-KR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리뷰</a:t>
            </a:r>
            <a:r>
              <a:rPr b="1" lang="en-US" sz="1000" spc="-1" strike="noStrike">
                <a:solidFill>
                  <a:srgbClr val="000000"/>
                </a:solidFill>
                <a:latin typeface="Pretendard"/>
                <a:ea typeface="Pretendard"/>
              </a:rPr>
              <a:t>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603" name="타원 9"/>
          <p:cNvSpPr/>
          <p:nvPr/>
        </p:nvSpPr>
        <p:spPr>
          <a:xfrm>
            <a:off x="7036920" y="1898640"/>
            <a:ext cx="3562560" cy="356256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zh-CN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계산식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성별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대분류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중분류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가격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범위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)*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태그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워드클라우드 보여주고 해당 태그 선택하면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*1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태그 없어도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OK) *(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선호나이   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 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리뷰개수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좋아요수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)  +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매출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누적구매수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가격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) /(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누적구매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가격의 최대치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브랜드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좋아요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리뷰개수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)=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만족도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)*(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각 칼럼 별 중요도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) -&gt;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점수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정렬기준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1),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할인율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정렬기준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2)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괄호 안의 분류계산식 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예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좋아요수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) 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물품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좋아요수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/ max(</a:t>
            </a:r>
            <a:r>
              <a:rPr b="0" lang="zh-CN" sz="1200" spc="-1" strike="noStrike">
                <a:solidFill>
                  <a:srgbClr val="000000"/>
                </a:solidFill>
                <a:latin typeface="Arial"/>
                <a:ea typeface="DejaVu Sans"/>
              </a:rPr>
              <a:t>좋아요수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))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04" name="직선 화살표 연결선 7"/>
          <p:cNvSpPr/>
          <p:nvPr/>
        </p:nvSpPr>
        <p:spPr>
          <a:xfrm>
            <a:off x="5486400" y="3657240"/>
            <a:ext cx="122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74746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462" dur="indefinite" restart="never" nodeType="tmRoot">
          <p:childTnLst>
            <p:seq>
              <p:cTn id="463" dur="indefinite" nodeType="mainSeq">
                <p:childTnLst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8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9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4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5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6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9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Box 14"/>
          <p:cNvSpPr/>
          <p:nvPr/>
        </p:nvSpPr>
        <p:spPr>
          <a:xfrm>
            <a:off x="195120" y="187200"/>
            <a:ext cx="1112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4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6" name="TextBox 134"/>
          <p:cNvSpPr/>
          <p:nvPr/>
        </p:nvSpPr>
        <p:spPr>
          <a:xfrm>
            <a:off x="1307520" y="228600"/>
            <a:ext cx="2697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Slack-Bot </a:t>
            </a:r>
            <a:r>
              <a:rPr b="1" lang="ko-KR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간단 설명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7" name="직선 연결선 24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>
            <a:solidFill>
              <a:srgbClr val="3d3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8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2865240" y="2971800"/>
            <a:ext cx="6050160" cy="161640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609" name="" descr="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3763080" y="1724760"/>
            <a:ext cx="4466520" cy="10184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480" dur="indefinite" restart="never" nodeType="tmRoot">
          <p:childTnLst>
            <p:seq>
              <p:cTn id="481" dur="indefinite" nodeType="mainSeq">
                <p:childTnLst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86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91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nodeType="withEffect" fill="hold" presetClass="exit" presetID="18" presetSubtype="12">
                                  <p:stCondLst>
                                    <p:cond delay="0"/>
                                  </p:stCondLst>
                                  <p:childTnLst>
                                    <p:animEffect filter="strips(upLeft)" transition="out">
                                      <p:cBhvr additive="repl">
                                        <p:cTn id="493" dur="125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fill="hold">
                                          <p:stCondLst>
                                            <p:cond delay="124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"/>
          <p:cNvGrpSpPr/>
          <p:nvPr/>
        </p:nvGrpSpPr>
        <p:grpSpPr>
          <a:xfrm>
            <a:off x="5029200" y="914400"/>
            <a:ext cx="2379960" cy="5218920"/>
            <a:chOff x="5029200" y="914400"/>
            <a:chExt cx="2379960" cy="5218920"/>
          </a:xfrm>
        </p:grpSpPr>
        <p:grpSp>
          <p:nvGrpSpPr>
            <p:cNvPr id="611" name=""/>
            <p:cNvGrpSpPr/>
            <p:nvPr/>
          </p:nvGrpSpPr>
          <p:grpSpPr>
            <a:xfrm>
              <a:off x="5029200" y="914400"/>
              <a:ext cx="2379960" cy="5218920"/>
              <a:chOff x="5029200" y="914400"/>
              <a:chExt cx="2379960" cy="5218920"/>
            </a:xfrm>
          </p:grpSpPr>
          <p:sp>
            <p:nvSpPr>
              <p:cNvPr id="612" name="직사각형 14"/>
              <p:cNvSpPr/>
              <p:nvPr/>
            </p:nvSpPr>
            <p:spPr>
              <a:xfrm>
                <a:off x="5029200" y="914400"/>
                <a:ext cx="2379960" cy="5218920"/>
              </a:xfrm>
              <a:prstGeom prst="rect">
                <a:avLst/>
              </a:prstGeom>
              <a:solidFill>
                <a:srgbClr val="000000"/>
              </a:solidFill>
              <a:ln w="12600">
                <a:solidFill>
                  <a:srgbClr val="7c7c7a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613" name="그림 5" descr=""/>
              <p:cNvPicPr/>
              <p:nvPr/>
            </p:nvPicPr>
            <p:blipFill>
              <a:blip r:embed="rId1">
                <a:alphaModFix amt="90000"/>
              </a:blip>
              <a:srcRect l="0" t="31690" r="0" b="31298"/>
              <a:stretch/>
            </p:blipFill>
            <p:spPr>
              <a:xfrm>
                <a:off x="5339520" y="3148920"/>
                <a:ext cx="1826280" cy="765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614" name=""/>
            <p:cNvSpPr/>
            <p:nvPr/>
          </p:nvSpPr>
          <p:spPr>
            <a:xfrm>
              <a:off x="5284800" y="3148920"/>
              <a:ext cx="1881000" cy="765720"/>
            </a:xfrm>
            <a:custGeom>
              <a:avLst/>
              <a:gdLst/>
              <a:ahLst/>
              <a:rect l="l" t="t" r="r" b="b"/>
              <a:pathLst>
                <a:path w="53031" h="21600">
                  <a:moveTo>
                    <a:pt x="3600" y="0"/>
                  </a:moveTo>
                  <a:arcTo wR="3600" hR="3600" stAng="16200000" swAng="-5400000"/>
                  <a:lnTo>
                    <a:pt x="0" y="18000"/>
                  </a:lnTo>
                  <a:arcTo wR="3600" hR="3600" stAng="10800000" swAng="-5400000"/>
                  <a:lnTo>
                    <a:pt x="49431" y="21600"/>
                  </a:lnTo>
                  <a:arcTo wR="27831" hR="3600" stAng="5400000" swAng="5400000"/>
                  <a:lnTo>
                    <a:pt x="21600" y="3600"/>
                  </a:lnTo>
                  <a:arcTo wR="27831" hR="3600" stAng="10800000" swAng="5400000"/>
                  <a:close/>
                </a:path>
              </a:pathLst>
            </a:custGeom>
            <a:noFill/>
            <a:ln w="18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5" name="TextBox 132"/>
          <p:cNvSpPr/>
          <p:nvPr/>
        </p:nvSpPr>
        <p:spPr>
          <a:xfrm>
            <a:off x="203400" y="18720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4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6" name="TextBox 133"/>
          <p:cNvSpPr/>
          <p:nvPr/>
        </p:nvSpPr>
        <p:spPr>
          <a:xfrm>
            <a:off x="1371600" y="228600"/>
            <a:ext cx="1537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Slack-Bot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7" name="직선 연결선 21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>
            <a:off x="5943600" y="3401280"/>
            <a:ext cx="685440" cy="25596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Yousinsa</a:t>
            </a:r>
            <a:endParaRPr b="0" lang="en-US" sz="7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4"/>
          <p:cNvSpPr/>
          <p:nvPr/>
        </p:nvSpPr>
        <p:spPr>
          <a:xfrm>
            <a:off x="187200" y="187200"/>
            <a:ext cx="1168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1 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TextBox 5"/>
          <p:cNvSpPr/>
          <p:nvPr/>
        </p:nvSpPr>
        <p:spPr>
          <a:xfrm>
            <a:off x="1236960" y="187200"/>
            <a:ext cx="2011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배경 – 주제 선정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4" name="직선 연결선 9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직사각형 12"/>
          <p:cNvSpPr/>
          <p:nvPr/>
        </p:nvSpPr>
        <p:spPr>
          <a:xfrm>
            <a:off x="1153800" y="1130760"/>
            <a:ext cx="6709680" cy="5218920"/>
          </a:xfrm>
          <a:prstGeom prst="rect">
            <a:avLst/>
          </a:prstGeom>
          <a:solidFill>
            <a:srgbClr val="d9d9d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직선 화살표 연결선 13"/>
          <p:cNvSpPr/>
          <p:nvPr/>
        </p:nvSpPr>
        <p:spPr>
          <a:xfrm>
            <a:off x="1464120" y="3721320"/>
            <a:ext cx="719496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a6a6a6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사각형: 둥근 모서리 16"/>
          <p:cNvSpPr/>
          <p:nvPr/>
        </p:nvSpPr>
        <p:spPr>
          <a:xfrm>
            <a:off x="3643560" y="2057400"/>
            <a:ext cx="1769040" cy="4038120"/>
          </a:xfrm>
          <a:prstGeom prst="roundRect">
            <a:avLst>
              <a:gd name="adj" fmla="val 22381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1. 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  <a:ea typeface="DejaVu Sans"/>
              </a:rPr>
              <a:t>유튜브 영상 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2. 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  <a:ea typeface="DejaVu Sans"/>
              </a:rPr>
              <a:t>주유 계산기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3. 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  <a:ea typeface="DejaVu Sans"/>
              </a:rPr>
              <a:t>패션 트렌드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4. 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  <a:ea typeface="DejaVu Sans"/>
              </a:rPr>
              <a:t>지하철 유동 인구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5. 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  <a:ea typeface="DejaVu Sans"/>
              </a:rPr>
              <a:t>공공 자전거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TextBox 21"/>
          <p:cNvSpPr/>
          <p:nvPr/>
        </p:nvSpPr>
        <p:spPr>
          <a:xfrm>
            <a:off x="3961800" y="1464840"/>
            <a:ext cx="1067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585555"/>
                </a:solidFill>
                <a:latin typeface="Pretendard"/>
                <a:ea typeface="Pretendard"/>
              </a:rPr>
              <a:t>아이디어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사각형: 둥근 모서리 19"/>
          <p:cNvSpPr/>
          <p:nvPr/>
        </p:nvSpPr>
        <p:spPr>
          <a:xfrm>
            <a:off x="5823000" y="2057400"/>
            <a:ext cx="1769040" cy="4038120"/>
          </a:xfrm>
          <a:prstGeom prst="roundRect">
            <a:avLst>
              <a:gd name="adj" fmla="val 22381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  <a:ea typeface="DejaVu Sans"/>
              </a:rPr>
              <a:t>패션 트렌드 분석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TextBox 22"/>
          <p:cNvSpPr/>
          <p:nvPr/>
        </p:nvSpPr>
        <p:spPr>
          <a:xfrm>
            <a:off x="6172200" y="1464840"/>
            <a:ext cx="1067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585555"/>
                </a:solidFill>
                <a:latin typeface="Pretendard"/>
                <a:ea typeface="Pretendard"/>
              </a:rPr>
              <a:t>최종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TextBox 25"/>
          <p:cNvSpPr/>
          <p:nvPr/>
        </p:nvSpPr>
        <p:spPr>
          <a:xfrm>
            <a:off x="8934120" y="3260880"/>
            <a:ext cx="1862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사각형: 둥근 모서리 15"/>
          <p:cNvSpPr/>
          <p:nvPr/>
        </p:nvSpPr>
        <p:spPr>
          <a:xfrm>
            <a:off x="1464120" y="2057400"/>
            <a:ext cx="1769040" cy="4038120"/>
          </a:xfrm>
          <a:prstGeom prst="roundRect">
            <a:avLst>
              <a:gd name="adj" fmla="val 22381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1. 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  <a:ea typeface="DejaVu Sans"/>
              </a:rPr>
              <a:t>데이터 수집 및 가공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2. 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  <a:ea typeface="DejaVu Sans"/>
              </a:rPr>
              <a:t>데이터 시각화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3. API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4. Crawling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5. DB/SQL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6. MAP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3" name="TextBox 27"/>
          <p:cNvSpPr/>
          <p:nvPr/>
        </p:nvSpPr>
        <p:spPr>
          <a:xfrm>
            <a:off x="1600200" y="1464840"/>
            <a:ext cx="1599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585555"/>
                </a:solidFill>
                <a:latin typeface="Pretendard"/>
                <a:ea typeface="Pretendard"/>
              </a:rPr>
              <a:t>학습 내용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64" name=""/>
          <p:cNvGrpSpPr/>
          <p:nvPr/>
        </p:nvGrpSpPr>
        <p:grpSpPr>
          <a:xfrm>
            <a:off x="8659800" y="1114200"/>
            <a:ext cx="2379960" cy="5218920"/>
            <a:chOff x="8659800" y="1114200"/>
            <a:chExt cx="2379960" cy="5218920"/>
          </a:xfrm>
        </p:grpSpPr>
        <p:grpSp>
          <p:nvGrpSpPr>
            <p:cNvPr id="265" name=""/>
            <p:cNvGrpSpPr/>
            <p:nvPr/>
          </p:nvGrpSpPr>
          <p:grpSpPr>
            <a:xfrm>
              <a:off x="8659800" y="1114200"/>
              <a:ext cx="2379960" cy="5218920"/>
              <a:chOff x="8659800" y="1114200"/>
              <a:chExt cx="2379960" cy="5218920"/>
            </a:xfrm>
          </p:grpSpPr>
          <p:sp>
            <p:nvSpPr>
              <p:cNvPr id="266" name="직사각형 14"/>
              <p:cNvSpPr/>
              <p:nvPr/>
            </p:nvSpPr>
            <p:spPr>
              <a:xfrm>
                <a:off x="8659800" y="1114200"/>
                <a:ext cx="2379960" cy="5218920"/>
              </a:xfrm>
              <a:prstGeom prst="rect">
                <a:avLst/>
              </a:prstGeom>
              <a:solidFill>
                <a:srgbClr val="000000"/>
              </a:solidFill>
              <a:ln w="12600">
                <a:solidFill>
                  <a:srgbClr val="7c7c7a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67" name="그림 5" descr=""/>
              <p:cNvPicPr/>
              <p:nvPr/>
            </p:nvPicPr>
            <p:blipFill>
              <a:blip r:embed="rId1">
                <a:alphaModFix amt="90000"/>
              </a:blip>
              <a:srcRect l="0" t="31690" r="0" b="31298"/>
              <a:stretch/>
            </p:blipFill>
            <p:spPr>
              <a:xfrm>
                <a:off x="8970120" y="3348720"/>
                <a:ext cx="1826280" cy="765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68" name=""/>
            <p:cNvSpPr/>
            <p:nvPr/>
          </p:nvSpPr>
          <p:spPr>
            <a:xfrm>
              <a:off x="8915400" y="3348720"/>
              <a:ext cx="1881000" cy="765720"/>
            </a:xfrm>
            <a:custGeom>
              <a:avLst/>
              <a:gdLst/>
              <a:ahLst/>
              <a:rect l="l" t="t" r="r" b="b"/>
              <a:pathLst>
                <a:path w="53031" h="21600">
                  <a:moveTo>
                    <a:pt x="3600" y="0"/>
                  </a:moveTo>
                  <a:arcTo wR="3600" hR="3600" stAng="16200000" swAng="-5400000"/>
                  <a:lnTo>
                    <a:pt x="0" y="18000"/>
                  </a:lnTo>
                  <a:arcTo wR="3600" hR="3600" stAng="10800000" swAng="-5400000"/>
                  <a:lnTo>
                    <a:pt x="49431" y="21600"/>
                  </a:lnTo>
                  <a:arcTo wR="27831" hR="3600" stAng="5400000" swAng="5400000"/>
                  <a:lnTo>
                    <a:pt x="21600" y="3600"/>
                  </a:lnTo>
                  <a:arcTo wR="27831" hR="3600" stAng="10800000" swAng="5400000"/>
                  <a:close/>
                </a:path>
              </a:pathLst>
            </a:custGeom>
            <a:noFill/>
            <a:ln w="18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fade/>
  </p:transition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Box 128"/>
          <p:cNvSpPr/>
          <p:nvPr/>
        </p:nvSpPr>
        <p:spPr>
          <a:xfrm>
            <a:off x="203400" y="187200"/>
            <a:ext cx="1055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4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20" name="TextBox 130"/>
          <p:cNvSpPr/>
          <p:nvPr/>
        </p:nvSpPr>
        <p:spPr>
          <a:xfrm>
            <a:off x="1324080" y="228600"/>
            <a:ext cx="1633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Reference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1" name="직선 연결선 17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2" name=""/>
          <p:cNvGrpSpPr/>
          <p:nvPr/>
        </p:nvGrpSpPr>
        <p:grpSpPr>
          <a:xfrm>
            <a:off x="1132560" y="1371600"/>
            <a:ext cx="10068480" cy="4582080"/>
            <a:chOff x="1132560" y="1371600"/>
            <a:chExt cx="10068480" cy="4582080"/>
          </a:xfrm>
        </p:grpSpPr>
        <p:grpSp>
          <p:nvGrpSpPr>
            <p:cNvPr id="623" name=""/>
            <p:cNvGrpSpPr/>
            <p:nvPr/>
          </p:nvGrpSpPr>
          <p:grpSpPr>
            <a:xfrm>
              <a:off x="1132560" y="1371600"/>
              <a:ext cx="10068480" cy="4582080"/>
              <a:chOff x="1132560" y="1371600"/>
              <a:chExt cx="10068480" cy="4582080"/>
            </a:xfrm>
          </p:grpSpPr>
          <p:sp>
            <p:nvSpPr>
              <p:cNvPr id="624" name="직사각형 3"/>
              <p:cNvSpPr/>
              <p:nvPr/>
            </p:nvSpPr>
            <p:spPr>
              <a:xfrm>
                <a:off x="1132560" y="1371600"/>
                <a:ext cx="10068480" cy="4571640"/>
              </a:xfrm>
              <a:prstGeom prst="rect">
                <a:avLst/>
              </a:prstGeom>
              <a:solidFill>
                <a:srgbClr val="7c7c7a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5" name="TextBox 21"/>
              <p:cNvSpPr/>
              <p:nvPr/>
            </p:nvSpPr>
            <p:spPr>
              <a:xfrm>
                <a:off x="1677960" y="1388520"/>
                <a:ext cx="8608680" cy="4565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400" spc="-151" strike="noStrike" u="sng">
                    <a:solidFill>
                      <a:srgbClr val="ffffff"/>
                    </a:solidFill>
                    <a:uFillTx/>
                    <a:latin typeface="Pretendard"/>
                    <a:ea typeface="Pretendard"/>
                  </a:rPr>
                  <a:t>1. Slack</a:t>
                </a:r>
                <a:endParaRPr b="0" lang="en-US" sz="14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400" spc="-151" strike="noStrike" u="sng">
                    <a:solidFill>
                      <a:srgbClr val="0000ff"/>
                    </a:solidFill>
                    <a:uFillTx/>
                    <a:latin typeface="Pretendard"/>
                    <a:ea typeface="Pretendard"/>
                    <a:hlinkClick r:id="rId1"/>
                  </a:rPr>
                  <a:t>https://yunwoong.tistory.com/129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400" spc="-151" strike="noStrike" u="sng">
                    <a:solidFill>
                      <a:srgbClr val="ffffff"/>
                    </a:solidFill>
                    <a:uFillTx/>
                    <a:latin typeface="Pretendard"/>
                    <a:ea typeface="Pretendard"/>
                  </a:rPr>
                  <a:t>2. Matplotlib</a:t>
                </a:r>
                <a:endParaRPr b="0" lang="en-US" sz="14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400" spc="-151" strike="noStrike" u="sng">
                    <a:solidFill>
                      <a:srgbClr val="0000ff"/>
                    </a:solidFill>
                    <a:uFillTx/>
                    <a:latin typeface="Pretendard"/>
                    <a:ea typeface="Pretendard"/>
                    <a:hlinkClick r:id="rId2"/>
                  </a:rPr>
                  <a:t>https://matplotlib.org/stable/plot_types/index.html</a:t>
                </a:r>
                <a:endParaRPr b="0" lang="en-US" sz="14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400" spc="-151" strike="noStrike" u="sng">
                    <a:solidFill>
                      <a:srgbClr val="0000ff"/>
                    </a:solidFill>
                    <a:uFillTx/>
                    <a:latin typeface="Pretendard"/>
                    <a:ea typeface="Pretendard"/>
                    <a:hlinkClick r:id="rId3"/>
                  </a:rPr>
                  <a:t>https://matplotlib.org/stable/gallery/style_sheets/style_sheets_reference.html</a:t>
                </a:r>
                <a:endParaRPr b="0" lang="en-US" sz="14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4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https://velog.io/@imindude/%ED%8C%8C%EC%9D%B4%EC%8D%AC-seaborn-%EB%AA%A8%EB%93%88%EC%9D%98-color-palette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400" spc="-151" strike="noStrike" u="sng">
                    <a:solidFill>
                      <a:srgbClr val="ffffff"/>
                    </a:solidFill>
                    <a:uFillTx/>
                    <a:latin typeface="Pretendard"/>
                    <a:ea typeface="Pretendard"/>
                  </a:rPr>
                  <a:t>3. PPT - </a:t>
                </a:r>
                <a:r>
                  <a:rPr b="0" lang="ko-KR" sz="1400" spc="-151" strike="noStrike" u="sng">
                    <a:solidFill>
                      <a:srgbClr val="ffffff"/>
                    </a:solidFill>
                    <a:uFillTx/>
                    <a:latin typeface="Pretendard"/>
                    <a:ea typeface="Pretendard"/>
                  </a:rPr>
                  <a:t>새별 </a:t>
                </a:r>
                <a:r>
                  <a:rPr b="0" lang="en-US" sz="1400" spc="-151" strike="noStrike" u="sng">
                    <a:solidFill>
                      <a:srgbClr val="ffffff"/>
                    </a:solidFill>
                    <a:uFillTx/>
                    <a:latin typeface="Pretendard"/>
                    <a:ea typeface="Pretendard"/>
                  </a:rPr>
                  <a:t>PPT</a:t>
                </a:r>
                <a:endParaRPr b="0" lang="en-US" sz="14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400" spc="-151" strike="noStrike" u="sng">
                    <a:solidFill>
                      <a:srgbClr val="0000ff"/>
                    </a:solidFill>
                    <a:uFillTx/>
                    <a:latin typeface="Pretendard"/>
                    <a:ea typeface="Pretendard"/>
                    <a:hlinkClick r:id="rId4"/>
                  </a:rPr>
                  <a:t>https://www.dropbox.com/s/7pdy09x2slx6gxa/230424_Black_White_sbppt.pptx?dl=0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  <a:p>
                <a:pPr marL="285840" indent="-285840">
                  <a:lnSpc>
                    <a:spcPct val="15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b="0" lang="en-US" sz="1400" spc="-151" strike="noStrike">
                    <a:solidFill>
                      <a:srgbClr val="ffffff"/>
                    </a:solidFill>
                    <a:latin typeface="Pretendard"/>
                    <a:ea typeface="Pretendard"/>
                  </a:rPr>
                  <a:t>4. Mural – Team Meeting/Team Discussion</a:t>
                </a:r>
                <a:endParaRPr b="0" lang="en-US" sz="1400" spc="-1" strike="noStrike">
                  <a:latin typeface="Arial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b="0" lang="en-US" sz="1400" spc="-1" strike="noStrike">
                  <a:latin typeface="Arial"/>
                </a:endParaRPr>
              </a:p>
            </p:txBody>
          </p:sp>
        </p:grpSp>
      </p:grpSp>
    </p:spTree>
  </p:cSld>
  <p:transition spd="slow">
    <p:fade/>
  </p:transition>
  <p:timing>
    <p:tnLst>
      <p:par>
        <p:cTn id="495" dur="indefinite" restart="never" nodeType="tmRoot">
          <p:childTnLst>
            <p:seq>
              <p:cTn id="496" dur="indefinite" nodeType="mainSeq">
                <p:childTnLst>
                  <p:par>
                    <p:cTn id="497" fill="hold">
                      <p:stCondLst>
                        <p:cond delay="0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01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32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457200" y="145800"/>
            <a:ext cx="11335680" cy="64832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502" dur="indefinite" restart="never" nodeType="tmRoot">
          <p:childTnLst>
            <p:seq>
              <p:cTn id="503" dur="indefinite" nodeType="mainSeq">
                <p:childTnLst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8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9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0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14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5"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6"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그림 2" descr="텍스트, 벽, 화이트, 냉장고이(가) 표시된 사진&#10;&#10;자동 생성된 설명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628" name="TextBox 3"/>
          <p:cNvSpPr/>
          <p:nvPr/>
        </p:nvSpPr>
        <p:spPr>
          <a:xfrm>
            <a:off x="5951520" y="4532040"/>
            <a:ext cx="609516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000" spc="-1" strike="noStrike">
                <a:solidFill>
                  <a:srgbClr val="3a3838"/>
                </a:solidFill>
                <a:latin typeface="Pretendard Black"/>
                <a:ea typeface="Pretendard Black"/>
              </a:rPr>
              <a:t>Fin.</a:t>
            </a:r>
            <a:endParaRPr b="0" lang="en-US" sz="10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그림 3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70" name="직사각형 5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3d3a35">
              <a:alpha val="6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extBox 18"/>
          <p:cNvSpPr/>
          <p:nvPr/>
        </p:nvSpPr>
        <p:spPr>
          <a:xfrm>
            <a:off x="1130040" y="1023120"/>
            <a:ext cx="9931680" cy="51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600" spc="-1" strike="noStrike">
                <a:solidFill>
                  <a:srgbClr val="ffffff"/>
                </a:solidFill>
                <a:latin typeface="Pretendard"/>
                <a:ea typeface="Pretendard"/>
              </a:rPr>
              <a:t>Why</a:t>
            </a:r>
            <a:endParaRPr b="0" lang="en-US" sz="16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6600" spc="-1" strike="noStrike">
                <a:solidFill>
                  <a:srgbClr val="ffffff"/>
                </a:solidFill>
                <a:latin typeface="Pretendard"/>
                <a:ea typeface="Pretendard"/>
              </a:rPr>
              <a:t>Musinsa</a:t>
            </a:r>
            <a:endParaRPr b="0" lang="en-US" sz="16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Box 4"/>
          <p:cNvSpPr/>
          <p:nvPr/>
        </p:nvSpPr>
        <p:spPr>
          <a:xfrm>
            <a:off x="187200" y="187200"/>
            <a:ext cx="1168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1 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3" name="TextBox 5"/>
          <p:cNvSpPr/>
          <p:nvPr/>
        </p:nvSpPr>
        <p:spPr>
          <a:xfrm>
            <a:off x="1475280" y="228600"/>
            <a:ext cx="4239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Background – Why Musinsa?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4" name="직선 연결선 9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TextBox 23"/>
          <p:cNvSpPr/>
          <p:nvPr/>
        </p:nvSpPr>
        <p:spPr>
          <a:xfrm>
            <a:off x="539280" y="5297040"/>
            <a:ext cx="233100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역사를 곧 바이며</a:t>
            </a:r>
            <a:r>
              <a:rPr b="0" lang="en-US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, </a:t>
            </a: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풀이 있다</a:t>
            </a:r>
            <a:r>
              <a:rPr b="0" lang="en-US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. </a:t>
            </a: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발휘하기 가슴에 커다란 청춘에서만 그들의 이것이다</a:t>
            </a:r>
            <a:r>
              <a:rPr b="0" lang="en-US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. </a:t>
            </a: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눈에 희망의 사랑의 가장 주며</a:t>
            </a:r>
            <a:r>
              <a:rPr b="0" lang="en-US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, </a:t>
            </a: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더운지라 가슴에 황금시대다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276" name=""/>
          <p:cNvGrpSpPr/>
          <p:nvPr/>
        </p:nvGrpSpPr>
        <p:grpSpPr>
          <a:xfrm>
            <a:off x="6127200" y="4352760"/>
            <a:ext cx="5390640" cy="1964520"/>
            <a:chOff x="6127200" y="4352760"/>
            <a:chExt cx="5390640" cy="1964520"/>
          </a:xfrm>
        </p:grpSpPr>
        <p:grpSp>
          <p:nvGrpSpPr>
            <p:cNvPr id="277" name=""/>
            <p:cNvGrpSpPr/>
            <p:nvPr/>
          </p:nvGrpSpPr>
          <p:grpSpPr>
            <a:xfrm>
              <a:off x="6127200" y="4352760"/>
              <a:ext cx="2606040" cy="1964520"/>
              <a:chOff x="6127200" y="4352760"/>
              <a:chExt cx="2606040" cy="1964520"/>
            </a:xfrm>
          </p:grpSpPr>
          <p:sp>
            <p:nvSpPr>
              <p:cNvPr id="278" name="직선 연결선 3"/>
              <p:cNvSpPr/>
              <p:nvPr/>
            </p:nvSpPr>
            <p:spPr>
              <a:xfrm>
                <a:off x="6127200" y="4352760"/>
                <a:ext cx="1072800" cy="679320"/>
              </a:xfrm>
              <a:prstGeom prst="line">
                <a:avLst/>
              </a:prstGeom>
              <a:ln w="6480">
                <a:solidFill>
                  <a:srgbClr val="9e9c9c"/>
                </a:solidFill>
                <a:prstDash val="dash"/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타원 8"/>
              <p:cNvSpPr/>
              <p:nvPr/>
            </p:nvSpPr>
            <p:spPr>
              <a:xfrm>
                <a:off x="6975360" y="4559400"/>
                <a:ext cx="1757880" cy="1757880"/>
              </a:xfrm>
              <a:prstGeom prst="ellipse">
                <a:avLst/>
              </a:prstGeom>
              <a:solidFill>
                <a:srgbClr val="7c7c7a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80" name=""/>
            <p:cNvGrpSpPr/>
            <p:nvPr/>
          </p:nvGrpSpPr>
          <p:grpSpPr>
            <a:xfrm>
              <a:off x="7558920" y="4817160"/>
              <a:ext cx="3958920" cy="1032480"/>
              <a:chOff x="7558920" y="4817160"/>
              <a:chExt cx="3958920" cy="1032480"/>
            </a:xfrm>
          </p:grpSpPr>
          <p:sp>
            <p:nvSpPr>
              <p:cNvPr id="281" name="TextBox 17"/>
              <p:cNvSpPr/>
              <p:nvPr/>
            </p:nvSpPr>
            <p:spPr>
              <a:xfrm>
                <a:off x="7558920" y="5089680"/>
                <a:ext cx="590760" cy="759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4400" spc="-1" strike="noStrike">
                    <a:solidFill>
                      <a:srgbClr val="ffffff"/>
                    </a:solidFill>
                    <a:latin typeface="Pretendard Black"/>
                    <a:ea typeface="Pretendard"/>
                  </a:rPr>
                  <a:t>C</a:t>
                </a:r>
                <a:endParaRPr b="0" lang="en-US" sz="4400" spc="-1" strike="noStrike">
                  <a:latin typeface="Arial"/>
                </a:endParaRPr>
              </a:p>
            </p:txBody>
          </p:sp>
          <p:sp>
            <p:nvSpPr>
              <p:cNvPr id="282" name="TextBox 28"/>
              <p:cNvSpPr/>
              <p:nvPr/>
            </p:nvSpPr>
            <p:spPr>
              <a:xfrm>
                <a:off x="9186840" y="5388480"/>
                <a:ext cx="2331000" cy="45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just">
                  <a:lnSpc>
                    <a:spcPct val="100000"/>
                  </a:lnSpc>
                  <a:buNone/>
                </a:pPr>
                <a:endParaRPr b="0" lang="en-US" sz="1200" spc="-1" strike="noStrike">
                  <a:latin typeface="Arial"/>
                </a:endParaRPr>
              </a:p>
              <a:p>
                <a:pPr algn="just">
                  <a:lnSpc>
                    <a:spcPct val="100000"/>
                  </a:lnSpc>
                  <a:buNone/>
                </a:pP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83" name="TextBox 29"/>
              <p:cNvSpPr/>
              <p:nvPr/>
            </p:nvSpPr>
            <p:spPr>
              <a:xfrm>
                <a:off x="9361440" y="4817160"/>
                <a:ext cx="166068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ko-KR" sz="2000" spc="-1" strike="noStrike">
                    <a:solidFill>
                      <a:srgbClr val="3a3838"/>
                    </a:solidFill>
                    <a:latin typeface="Pretendard Black"/>
                    <a:ea typeface="Pretendard Black"/>
                  </a:rPr>
                  <a:t>다양한 이용자</a:t>
                </a:r>
                <a:endParaRPr b="0" lang="en-US" sz="2000" spc="-1" strike="noStrike">
                  <a:latin typeface="Arial"/>
                </a:endParaRPr>
              </a:p>
            </p:txBody>
          </p:sp>
        </p:grpSp>
      </p:grpSp>
      <p:sp>
        <p:nvSpPr>
          <p:cNvPr id="284" name="TextBox 30"/>
          <p:cNvSpPr/>
          <p:nvPr/>
        </p:nvSpPr>
        <p:spPr>
          <a:xfrm>
            <a:off x="7333560" y="2120760"/>
            <a:ext cx="233100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역사를 곧 바이며</a:t>
            </a:r>
            <a:r>
              <a:rPr b="0" lang="en-US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, </a:t>
            </a: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풀이 있다</a:t>
            </a:r>
            <a:r>
              <a:rPr b="0" lang="en-US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. </a:t>
            </a: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발휘하기 가슴에 커다란 청춘에서만 그들의 이것이다</a:t>
            </a:r>
            <a:r>
              <a:rPr b="0" lang="en-US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. </a:t>
            </a: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눈에 희망의 사랑의 가장 주며</a:t>
            </a:r>
            <a:r>
              <a:rPr b="0" lang="en-US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, </a:t>
            </a:r>
            <a:r>
              <a:rPr b="0" lang="ko-KR" sz="1200" spc="-1" strike="noStrike">
                <a:solidFill>
                  <a:srgbClr val="3a3838"/>
                </a:solidFill>
                <a:latin typeface="Pretendard"/>
                <a:ea typeface="Pretendard"/>
              </a:rPr>
              <a:t>더운지라 가슴에 황금시대다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285" name=""/>
          <p:cNvGrpSpPr/>
          <p:nvPr/>
        </p:nvGrpSpPr>
        <p:grpSpPr>
          <a:xfrm>
            <a:off x="326880" y="4352760"/>
            <a:ext cx="5753520" cy="1964520"/>
            <a:chOff x="326880" y="4352760"/>
            <a:chExt cx="5753520" cy="1964520"/>
          </a:xfrm>
        </p:grpSpPr>
        <p:grpSp>
          <p:nvGrpSpPr>
            <p:cNvPr id="286" name=""/>
            <p:cNvGrpSpPr/>
            <p:nvPr/>
          </p:nvGrpSpPr>
          <p:grpSpPr>
            <a:xfrm>
              <a:off x="326880" y="4352760"/>
              <a:ext cx="5753520" cy="1964520"/>
              <a:chOff x="326880" y="4352760"/>
              <a:chExt cx="5753520" cy="1964520"/>
            </a:xfrm>
          </p:grpSpPr>
          <p:sp>
            <p:nvSpPr>
              <p:cNvPr id="287" name="직선 연결선 2"/>
              <p:cNvSpPr/>
              <p:nvPr/>
            </p:nvSpPr>
            <p:spPr>
              <a:xfrm flipH="1">
                <a:off x="4792320" y="4352760"/>
                <a:ext cx="1288080" cy="774720"/>
              </a:xfrm>
              <a:prstGeom prst="line">
                <a:avLst/>
              </a:prstGeom>
              <a:ln w="6480">
                <a:solidFill>
                  <a:srgbClr val="9e9c9c"/>
                </a:solidFill>
                <a:prstDash val="dash"/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88" name=""/>
              <p:cNvGrpSpPr/>
              <p:nvPr/>
            </p:nvGrpSpPr>
            <p:grpSpPr>
              <a:xfrm>
                <a:off x="326880" y="4559400"/>
                <a:ext cx="4991400" cy="1757880"/>
                <a:chOff x="326880" y="4559400"/>
                <a:chExt cx="4991400" cy="1757880"/>
              </a:xfrm>
            </p:grpSpPr>
            <p:sp>
              <p:nvSpPr>
                <p:cNvPr id="289" name="타원 6"/>
                <p:cNvSpPr/>
                <p:nvPr/>
              </p:nvSpPr>
              <p:spPr>
                <a:xfrm>
                  <a:off x="3560400" y="4559400"/>
                  <a:ext cx="1757880" cy="1757880"/>
                </a:xfrm>
                <a:prstGeom prst="ellipse">
                  <a:avLst/>
                </a:prstGeom>
                <a:solidFill>
                  <a:srgbClr val="5f5f5d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" name="TextBox 11"/>
                <p:cNvSpPr/>
                <p:nvPr/>
              </p:nvSpPr>
              <p:spPr>
                <a:xfrm>
                  <a:off x="4136400" y="5087880"/>
                  <a:ext cx="606240" cy="759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1" lang="en-US" sz="4400" spc="-1" strike="noStrike">
                      <a:solidFill>
                        <a:srgbClr val="ffffff"/>
                      </a:solidFill>
                      <a:latin typeface="Pretendard Black"/>
                      <a:ea typeface="Pretendard"/>
                    </a:rPr>
                    <a:t>B</a:t>
                  </a:r>
                  <a:endParaRPr b="0" lang="en-US" sz="4400" spc="-1" strike="noStrike">
                    <a:latin typeface="Arial"/>
                  </a:endParaRPr>
                </a:p>
              </p:txBody>
            </p:sp>
            <p:sp>
              <p:nvSpPr>
                <p:cNvPr id="291" name="TextBox 24"/>
                <p:cNvSpPr/>
                <p:nvPr/>
              </p:nvSpPr>
              <p:spPr>
                <a:xfrm>
                  <a:off x="326880" y="4817160"/>
                  <a:ext cx="2436120" cy="3945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ko-KR" sz="2000" spc="-1" strike="noStrike">
                      <a:solidFill>
                        <a:srgbClr val="3a3838"/>
                      </a:solidFill>
                      <a:latin typeface="Pretendard Black"/>
                      <a:ea typeface="Pretendard Black"/>
                    </a:rPr>
                    <a:t>다양하고 많은 데이터</a:t>
                  </a:r>
                  <a:endParaRPr b="0" lang="en-US" sz="20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292" name="TextBox 122"/>
            <p:cNvSpPr/>
            <p:nvPr/>
          </p:nvSpPr>
          <p:spPr>
            <a:xfrm>
              <a:off x="685800" y="5486400"/>
              <a:ext cx="233100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just">
                <a:lnSpc>
                  <a:spcPct val="100000"/>
                </a:lnSpc>
                <a:buNone/>
              </a:pPr>
              <a:endParaRPr b="0" lang="en-US" sz="1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  <a:buNone/>
              </a:pP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93" name=""/>
          <p:cNvGrpSpPr/>
          <p:nvPr/>
        </p:nvGrpSpPr>
        <p:grpSpPr>
          <a:xfrm>
            <a:off x="5216760" y="1403280"/>
            <a:ext cx="4384080" cy="2942280"/>
            <a:chOff x="5216760" y="1403280"/>
            <a:chExt cx="4384080" cy="2942280"/>
          </a:xfrm>
        </p:grpSpPr>
        <p:grpSp>
          <p:nvGrpSpPr>
            <p:cNvPr id="294" name=""/>
            <p:cNvGrpSpPr/>
            <p:nvPr/>
          </p:nvGrpSpPr>
          <p:grpSpPr>
            <a:xfrm>
              <a:off x="5216760" y="1403280"/>
              <a:ext cx="4222440" cy="2942280"/>
              <a:chOff x="5216760" y="1403280"/>
              <a:chExt cx="4222440" cy="2942280"/>
            </a:xfrm>
          </p:grpSpPr>
          <p:grpSp>
            <p:nvGrpSpPr>
              <p:cNvPr id="295" name=""/>
              <p:cNvGrpSpPr/>
              <p:nvPr/>
            </p:nvGrpSpPr>
            <p:grpSpPr>
              <a:xfrm>
                <a:off x="5216760" y="1403280"/>
                <a:ext cx="4222440" cy="2942280"/>
                <a:chOff x="5216760" y="1403280"/>
                <a:chExt cx="4222440" cy="2942280"/>
              </a:xfrm>
            </p:grpSpPr>
            <p:sp>
              <p:nvSpPr>
                <p:cNvPr id="296" name="직선 연결선 1"/>
                <p:cNvSpPr/>
                <p:nvPr/>
              </p:nvSpPr>
              <p:spPr>
                <a:xfrm>
                  <a:off x="6098400" y="3152520"/>
                  <a:ext cx="360" cy="1193040"/>
                </a:xfrm>
                <a:prstGeom prst="line">
                  <a:avLst/>
                </a:prstGeom>
                <a:ln w="6480">
                  <a:solidFill>
                    <a:srgbClr val="9e9c9c"/>
                  </a:solidFill>
                  <a:prstDash val="dash"/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7" name="타원 7"/>
                <p:cNvSpPr/>
                <p:nvPr/>
              </p:nvSpPr>
              <p:spPr>
                <a:xfrm>
                  <a:off x="5216760" y="1403280"/>
                  <a:ext cx="1757880" cy="1757880"/>
                </a:xfrm>
                <a:prstGeom prst="ellipse">
                  <a:avLst/>
                </a:prstGeom>
                <a:solidFill>
                  <a:srgbClr val="3d3a35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" name="TextBox 31"/>
                <p:cNvSpPr/>
                <p:nvPr/>
              </p:nvSpPr>
              <p:spPr>
                <a:xfrm>
                  <a:off x="7238880" y="1640880"/>
                  <a:ext cx="2200320" cy="3945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ko-KR" sz="2000" spc="-1" strike="noStrike">
                      <a:solidFill>
                        <a:srgbClr val="3a3838"/>
                      </a:solidFill>
                      <a:latin typeface="Pretendard Black"/>
                      <a:ea typeface="Pretendard Black"/>
                    </a:rPr>
                    <a:t>온라인 패션 플랫폼</a:t>
                  </a:r>
                  <a:endParaRPr b="0" lang="en-US" sz="2000" spc="-1" strike="noStrike">
                    <a:latin typeface="Arial"/>
                  </a:endParaRPr>
                </a:p>
              </p:txBody>
            </p:sp>
          </p:grpSp>
          <p:sp>
            <p:nvSpPr>
              <p:cNvPr id="299" name="TextBox 10"/>
              <p:cNvSpPr/>
              <p:nvPr/>
            </p:nvSpPr>
            <p:spPr>
              <a:xfrm>
                <a:off x="5782680" y="1922400"/>
                <a:ext cx="613440" cy="759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4400" spc="-1" strike="noStrike">
                    <a:solidFill>
                      <a:srgbClr val="ffffff"/>
                    </a:solidFill>
                    <a:latin typeface="Pretendard Black"/>
                    <a:ea typeface="Pretendard"/>
                  </a:rPr>
                  <a:t>A</a:t>
                </a:r>
                <a:endParaRPr b="0" lang="en-US" sz="4400" spc="-1" strike="noStrike">
                  <a:latin typeface="Arial"/>
                </a:endParaRPr>
              </a:p>
            </p:txBody>
          </p:sp>
        </p:grpSp>
        <p:sp>
          <p:nvSpPr>
            <p:cNvPr id="300" name="TextBox 123"/>
            <p:cNvSpPr/>
            <p:nvPr/>
          </p:nvSpPr>
          <p:spPr>
            <a:xfrm>
              <a:off x="7269840" y="2120760"/>
              <a:ext cx="233100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just">
                <a:lnSpc>
                  <a:spcPct val="100000"/>
                </a:lnSpc>
                <a:buNone/>
              </a:pPr>
              <a:endParaRPr b="0" lang="en-US" sz="1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  <a:buNone/>
              </a:pPr>
              <a:endParaRPr b="0" lang="en-US" sz="12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4"/>
          <p:cNvSpPr/>
          <p:nvPr/>
        </p:nvSpPr>
        <p:spPr>
          <a:xfrm>
            <a:off x="187200" y="187200"/>
            <a:ext cx="1168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1 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TextBox 5"/>
          <p:cNvSpPr/>
          <p:nvPr/>
        </p:nvSpPr>
        <p:spPr>
          <a:xfrm>
            <a:off x="1355760" y="228600"/>
            <a:ext cx="3328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Brainstorming - Mural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3" name="직사각형 17"/>
          <p:cNvSpPr/>
          <p:nvPr/>
        </p:nvSpPr>
        <p:spPr>
          <a:xfrm>
            <a:off x="808920" y="2117160"/>
            <a:ext cx="4879800" cy="23997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직선 연결선 27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360" y="647640"/>
            <a:ext cx="10972440" cy="5961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306" name="" descr="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5040720" y="2286000"/>
            <a:ext cx="7151400" cy="457200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ransition spd="slow">
    <p:fade/>
  </p:transition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0"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Box 55"/>
          <p:cNvSpPr/>
          <p:nvPr/>
        </p:nvSpPr>
        <p:spPr>
          <a:xfrm>
            <a:off x="187200" y="187200"/>
            <a:ext cx="1168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2b2a2a"/>
                </a:solidFill>
                <a:latin typeface="Pretendard"/>
                <a:ea typeface="Pretendard"/>
              </a:rPr>
              <a:t>Part 1   &gt;&gt;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8" name="TextBox 69"/>
          <p:cNvSpPr/>
          <p:nvPr/>
        </p:nvSpPr>
        <p:spPr>
          <a:xfrm>
            <a:off x="1355760" y="187200"/>
            <a:ext cx="6458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Planning – Brainstorming/Project Board </a:t>
            </a:r>
            <a:r>
              <a:rPr b="1" lang="ko-KR" sz="2000" spc="-1" strike="noStrike">
                <a:solidFill>
                  <a:srgbClr val="2b2a2a"/>
                </a:solidFill>
                <a:latin typeface="Pretendard"/>
                <a:ea typeface="Pretendard"/>
              </a:rPr>
              <a:t>정리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9" name="직선 연결선 14"/>
          <p:cNvSpPr/>
          <p:nvPr/>
        </p:nvSpPr>
        <p:spPr>
          <a:xfrm>
            <a:off x="1153440" y="724680"/>
            <a:ext cx="11038320" cy="360"/>
          </a:xfrm>
          <a:prstGeom prst="line">
            <a:avLst/>
          </a:prstGeom>
          <a:ln w="6480">
            <a:solidFill>
              <a:srgbClr val="3d3a3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0" name=""/>
          <p:cNvGrpSpPr/>
          <p:nvPr/>
        </p:nvGrpSpPr>
        <p:grpSpPr>
          <a:xfrm>
            <a:off x="3999600" y="1289520"/>
            <a:ext cx="4001040" cy="718560"/>
            <a:chOff x="3999600" y="1289520"/>
            <a:chExt cx="4001040" cy="718560"/>
          </a:xfrm>
        </p:grpSpPr>
        <p:sp>
          <p:nvSpPr>
            <p:cNvPr id="311" name="직사각형 21"/>
            <p:cNvSpPr/>
            <p:nvPr/>
          </p:nvSpPr>
          <p:spPr>
            <a:xfrm>
              <a:off x="3999600" y="1289520"/>
              <a:ext cx="4001040" cy="718560"/>
            </a:xfrm>
            <a:prstGeom prst="rect">
              <a:avLst/>
            </a:prstGeom>
            <a:solidFill>
              <a:srgbClr val="d9d9d9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TextBox 70"/>
            <p:cNvSpPr/>
            <p:nvPr/>
          </p:nvSpPr>
          <p:spPr>
            <a:xfrm>
              <a:off x="5101920" y="1464480"/>
              <a:ext cx="1796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6c6969"/>
                  </a:solidFill>
                  <a:latin typeface="Pretendard"/>
                  <a:ea typeface="Pretendard"/>
                </a:rPr>
                <a:t>Brainstorming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13" name=""/>
          <p:cNvGrpSpPr/>
          <p:nvPr/>
        </p:nvGrpSpPr>
        <p:grpSpPr>
          <a:xfrm>
            <a:off x="3999600" y="2008800"/>
            <a:ext cx="4001040" cy="911160"/>
            <a:chOff x="3999600" y="2008800"/>
            <a:chExt cx="4001040" cy="911160"/>
          </a:xfrm>
        </p:grpSpPr>
        <p:sp>
          <p:nvSpPr>
            <p:cNvPr id="314" name="직사각형 23"/>
            <p:cNvSpPr/>
            <p:nvPr/>
          </p:nvSpPr>
          <p:spPr>
            <a:xfrm>
              <a:off x="3999600" y="2201400"/>
              <a:ext cx="4001040" cy="718560"/>
            </a:xfrm>
            <a:prstGeom prst="rect">
              <a:avLst/>
            </a:prstGeom>
            <a:solidFill>
              <a:srgbClr val="d9d9d9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직선 화살표 연결선 4"/>
            <p:cNvSpPr/>
            <p:nvPr/>
          </p:nvSpPr>
          <p:spPr>
            <a:xfrm>
              <a:off x="6000480" y="2008800"/>
              <a:ext cx="360" cy="19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d9d9d9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TextBox 72"/>
            <p:cNvSpPr/>
            <p:nvPr/>
          </p:nvSpPr>
          <p:spPr>
            <a:xfrm>
              <a:off x="4838040" y="2378880"/>
              <a:ext cx="2325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6c6969"/>
                  </a:solidFill>
                  <a:latin typeface="Pretendard"/>
                  <a:ea typeface="Pretendard"/>
                </a:rPr>
                <a:t>Organize Schedule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317" name=""/>
          <p:cNvGrpSpPr/>
          <p:nvPr/>
        </p:nvGrpSpPr>
        <p:grpSpPr>
          <a:xfrm>
            <a:off x="3999600" y="2920680"/>
            <a:ext cx="4001040" cy="2359440"/>
            <a:chOff x="3999600" y="2920680"/>
            <a:chExt cx="4001040" cy="2359440"/>
          </a:xfrm>
        </p:grpSpPr>
        <p:sp>
          <p:nvSpPr>
            <p:cNvPr id="318" name="직사각형 8"/>
            <p:cNvSpPr/>
            <p:nvPr/>
          </p:nvSpPr>
          <p:spPr>
            <a:xfrm>
              <a:off x="3999600" y="3173760"/>
              <a:ext cx="4001040" cy="2106360"/>
            </a:xfrm>
            <a:prstGeom prst="rect">
              <a:avLst/>
            </a:prstGeom>
            <a:solidFill>
              <a:srgbClr val="b0b0a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직사각형 26"/>
            <p:cNvSpPr/>
            <p:nvPr/>
          </p:nvSpPr>
          <p:spPr>
            <a:xfrm>
              <a:off x="4351680" y="3535920"/>
              <a:ext cx="3296880" cy="59220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직사각형 27"/>
            <p:cNvSpPr/>
            <p:nvPr/>
          </p:nvSpPr>
          <p:spPr>
            <a:xfrm>
              <a:off x="4351680" y="4417200"/>
              <a:ext cx="3296880" cy="59220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직선 화살표 연결선 5"/>
            <p:cNvSpPr/>
            <p:nvPr/>
          </p:nvSpPr>
          <p:spPr>
            <a:xfrm>
              <a:off x="6000480" y="2920680"/>
              <a:ext cx="360" cy="25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d9d9d9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TextBox 73"/>
            <p:cNvSpPr/>
            <p:nvPr/>
          </p:nvSpPr>
          <p:spPr>
            <a:xfrm>
              <a:off x="4514760" y="3634920"/>
              <a:ext cx="29746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2000" spc="-1" strike="noStrike">
                  <a:solidFill>
                    <a:srgbClr val="6c6969"/>
                  </a:solidFill>
                  <a:latin typeface="Pretendard"/>
                  <a:ea typeface="Pretendard"/>
                </a:rPr>
                <a:t>Crawling/Data Extract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3" name="TextBox 76"/>
            <p:cNvSpPr/>
            <p:nvPr/>
          </p:nvSpPr>
          <p:spPr>
            <a:xfrm>
              <a:off x="4765680" y="4513680"/>
              <a:ext cx="24717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2000" spc="-1" strike="noStrike">
                  <a:solidFill>
                    <a:srgbClr val="6c6969"/>
                  </a:solidFill>
                  <a:latin typeface="Pretendard"/>
                  <a:ea typeface="Pretendard"/>
                </a:rPr>
                <a:t>Data Visualization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324" name=""/>
          <p:cNvGrpSpPr/>
          <p:nvPr/>
        </p:nvGrpSpPr>
        <p:grpSpPr>
          <a:xfrm>
            <a:off x="3999600" y="5281200"/>
            <a:ext cx="4001040" cy="890640"/>
            <a:chOff x="3999600" y="5281200"/>
            <a:chExt cx="4001040" cy="890640"/>
          </a:xfrm>
        </p:grpSpPr>
        <p:grpSp>
          <p:nvGrpSpPr>
            <p:cNvPr id="325" name=""/>
            <p:cNvGrpSpPr/>
            <p:nvPr/>
          </p:nvGrpSpPr>
          <p:grpSpPr>
            <a:xfrm>
              <a:off x="3999600" y="5281200"/>
              <a:ext cx="4001040" cy="890640"/>
              <a:chOff x="3999600" y="5281200"/>
              <a:chExt cx="4001040" cy="890640"/>
            </a:xfrm>
          </p:grpSpPr>
          <p:sp>
            <p:nvSpPr>
              <p:cNvPr id="326" name="직사각형 24"/>
              <p:cNvSpPr/>
              <p:nvPr/>
            </p:nvSpPr>
            <p:spPr>
              <a:xfrm>
                <a:off x="3999600" y="5453280"/>
                <a:ext cx="4001040" cy="718560"/>
              </a:xfrm>
              <a:prstGeom prst="rect">
                <a:avLst/>
              </a:prstGeom>
              <a:solidFill>
                <a:srgbClr val="3d3a3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" name="직선 화살표 연결선 6"/>
              <p:cNvSpPr/>
              <p:nvPr/>
            </p:nvSpPr>
            <p:spPr>
              <a:xfrm>
                <a:off x="6000480" y="5281200"/>
                <a:ext cx="360" cy="191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rgbClr val="d9d9d9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8" name="TextBox 77"/>
            <p:cNvSpPr/>
            <p:nvPr/>
          </p:nvSpPr>
          <p:spPr>
            <a:xfrm>
              <a:off x="4894920" y="5582520"/>
              <a:ext cx="22107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2400" spc="596" strike="noStrike">
                  <a:solidFill>
                    <a:srgbClr val="ffffff"/>
                  </a:solidFill>
                  <a:latin typeface="Pretendard Black"/>
                  <a:ea typeface="Pretendard Black"/>
                </a:rPr>
                <a:t>Slack Bot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그림 8" descr=""/>
          <p:cNvPicPr/>
          <p:nvPr/>
        </p:nvPicPr>
        <p:blipFill>
          <a:blip r:embed="rId1">
            <a:alphaModFix amt="90000"/>
          </a:blip>
          <a:stretch/>
        </p:blipFill>
        <p:spPr>
          <a:xfrm>
            <a:off x="6076800" y="0"/>
            <a:ext cx="6113520" cy="6857280"/>
          </a:xfrm>
          <a:prstGeom prst="rect">
            <a:avLst/>
          </a:prstGeom>
          <a:ln w="0">
            <a:noFill/>
          </a:ln>
        </p:spPr>
      </p:pic>
      <p:sp>
        <p:nvSpPr>
          <p:cNvPr id="330" name="직선 연결선 4"/>
          <p:cNvSpPr/>
          <p:nvPr/>
        </p:nvSpPr>
        <p:spPr>
          <a:xfrm>
            <a:off x="737640" y="2570040"/>
            <a:ext cx="5358240" cy="360"/>
          </a:xfrm>
          <a:prstGeom prst="line">
            <a:avLst/>
          </a:prstGeom>
          <a:ln w="1904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TextBox 43"/>
          <p:cNvSpPr/>
          <p:nvPr/>
        </p:nvSpPr>
        <p:spPr>
          <a:xfrm>
            <a:off x="654840" y="2805480"/>
            <a:ext cx="1216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Pretendard"/>
                <a:ea typeface="Pretendard"/>
              </a:rPr>
              <a:t>Part 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2" name="TextBox 49"/>
          <p:cNvSpPr/>
          <p:nvPr/>
        </p:nvSpPr>
        <p:spPr>
          <a:xfrm>
            <a:off x="839880" y="3260880"/>
            <a:ext cx="48751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Pretendard"/>
                <a:ea typeface="Pretendard"/>
              </a:rPr>
              <a:t>Data Extraction / Analysis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TextBox 52"/>
          <p:cNvSpPr/>
          <p:nvPr/>
        </p:nvSpPr>
        <p:spPr>
          <a:xfrm>
            <a:off x="10004400" y="6578640"/>
            <a:ext cx="218196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34" name="그림 4" descr="텍스트, 돌이(가) 표시된 사진&#10;&#10;자동 생성된 설명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6076800" y="360"/>
            <a:ext cx="6114600" cy="685728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2023-04-19T04:07:11Z</dcterms:created>
  <dc:creator>Yu Saebyeol</dc:creator>
  <dc:description/>
  <dc:language>en-US</dc:language>
  <cp:lastModifiedBy/>
  <dcterms:modified xsi:type="dcterms:W3CDTF">2024-03-06T16:28:22Z</dcterms:modified>
  <cp:revision>32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r8>28</vt:r8>
  </property>
</Properties>
</file>